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9"/>
  </p:notesMasterIdLst>
  <p:sldIdLst>
    <p:sldId id="258" r:id="rId2"/>
    <p:sldId id="309" r:id="rId3"/>
    <p:sldId id="310" r:id="rId4"/>
    <p:sldId id="311" r:id="rId5"/>
    <p:sldId id="261" r:id="rId6"/>
    <p:sldId id="280" r:id="rId7"/>
    <p:sldId id="296" r:id="rId8"/>
    <p:sldId id="312" r:id="rId9"/>
    <p:sldId id="313" r:id="rId10"/>
    <p:sldId id="263" r:id="rId11"/>
    <p:sldId id="297" r:id="rId12"/>
    <p:sldId id="300" r:id="rId13"/>
    <p:sldId id="314" r:id="rId14"/>
    <p:sldId id="315" r:id="rId15"/>
    <p:sldId id="316" r:id="rId16"/>
    <p:sldId id="317" r:id="rId17"/>
    <p:sldId id="318" r:id="rId18"/>
    <p:sldId id="333" r:id="rId19"/>
    <p:sldId id="334" r:id="rId20"/>
    <p:sldId id="335" r:id="rId21"/>
    <p:sldId id="336" r:id="rId22"/>
    <p:sldId id="337" r:id="rId23"/>
    <p:sldId id="338" r:id="rId24"/>
    <p:sldId id="319" r:id="rId25"/>
    <p:sldId id="320" r:id="rId26"/>
    <p:sldId id="325" r:id="rId27"/>
    <p:sldId id="321" r:id="rId28"/>
    <p:sldId id="322" r:id="rId29"/>
    <p:sldId id="332" r:id="rId30"/>
    <p:sldId id="323" r:id="rId31"/>
    <p:sldId id="324" r:id="rId32"/>
    <p:sldId id="327" r:id="rId33"/>
    <p:sldId id="328" r:id="rId34"/>
    <p:sldId id="330" r:id="rId35"/>
    <p:sldId id="339" r:id="rId36"/>
    <p:sldId id="295" r:id="rId37"/>
    <p:sldId id="326" r:id="rId38"/>
  </p:sldIdLst>
  <p:sldSz cx="9144000" cy="5143500" type="screen16x9"/>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887"/>
    <a:srgbClr val="DDF06E"/>
    <a:srgbClr val="E0FF4A"/>
    <a:srgbClr val="E3FF45"/>
    <a:srgbClr val="C7FF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86" autoAdjust="0"/>
    <p:restoredTop sz="94619" autoAdjust="0"/>
  </p:normalViewPr>
  <p:slideViewPr>
    <p:cSldViewPr snapToGrid="0" snapToObjects="1">
      <p:cViewPr varScale="1">
        <p:scale>
          <a:sx n="92" d="100"/>
          <a:sy n="92" d="100"/>
        </p:scale>
        <p:origin x="53" y="518"/>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599177-C2E8-9B48-AB87-E0CB2D790E5F}" type="datetimeFigureOut">
              <a:rPr lang="en-US" smtClean="0"/>
              <a:t>6/13/2018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AABF8A-D754-B64C-9B7F-CA3880947718}" type="slidenum">
              <a:rPr lang="en-US" smtClean="0"/>
              <a:t>‹#›</a:t>
            </a:fld>
            <a:endParaRPr lang="en-US"/>
          </a:p>
        </p:txBody>
      </p:sp>
    </p:spTree>
    <p:extLst>
      <p:ext uri="{BB962C8B-B14F-4D97-AF65-F5344CB8AC3E}">
        <p14:creationId xmlns:p14="http://schemas.microsoft.com/office/powerpoint/2010/main" val="734029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Anyone is free to submit patches. Doesn’t mean they will be committed. Someone will review and commit and provide constructive criticism (hopefully). People need to be able to take feedback / </a:t>
            </a:r>
            <a:r>
              <a:rPr lang="en-US" dirty="0" err="1"/>
              <a:t>criticicm</a:t>
            </a:r>
            <a:r>
              <a:rPr lang="en-US" dirty="0"/>
              <a:t> too. Once someone recognized this person has submitted “good” patches, then they will recommend them for a commit bit. They will become the mentor and the </a:t>
            </a:r>
            <a:r>
              <a:rPr lang="en-US" dirty="0" err="1"/>
              <a:t>commiter</a:t>
            </a:r>
            <a:r>
              <a:rPr lang="en-US" dirty="0"/>
              <a:t> is an “apprentice.” During this period the mentor will review the committer’s commits. Eventually, the mentor will give them full status as a committer.</a:t>
            </a:r>
          </a:p>
          <a:p>
            <a:endParaRPr lang="en-US" dirty="0"/>
          </a:p>
          <a:p>
            <a:r>
              <a:rPr lang="en-US" dirty="0" err="1"/>
              <a:t>Bhyve</a:t>
            </a:r>
            <a:r>
              <a:rPr lang="en-US" dirty="0"/>
              <a:t> jails, ipv6, first non-</a:t>
            </a:r>
            <a:r>
              <a:rPr lang="en-US" dirty="0" err="1"/>
              <a:t>solaris</a:t>
            </a:r>
            <a:r>
              <a:rPr lang="en-US" dirty="0"/>
              <a:t> of </a:t>
            </a:r>
            <a:r>
              <a:rPr lang="en-US" dirty="0" err="1"/>
              <a:t>dtrace</a:t>
            </a:r>
            <a:r>
              <a:rPr lang="en-US" dirty="0"/>
              <a:t> and ZFS, capsicum, network improvements</a:t>
            </a:r>
          </a:p>
          <a:p>
            <a:r>
              <a:rPr lang="en-US" dirty="0"/>
              <a:t>Great tools: </a:t>
            </a:r>
            <a:r>
              <a:rPr lang="en-US" dirty="0" err="1"/>
              <a:t>dtrace</a:t>
            </a:r>
            <a:r>
              <a:rPr lang="en-US" dirty="0"/>
              <a:t>, clang and </a:t>
            </a:r>
            <a:r>
              <a:rPr lang="en-US" dirty="0" err="1"/>
              <a:t>llvm</a:t>
            </a:r>
            <a:r>
              <a:rPr lang="en-US" dirty="0"/>
              <a:t>, </a:t>
            </a:r>
            <a:r>
              <a:rPr lang="en-US" dirty="0" err="1"/>
              <a:t>ldb</a:t>
            </a:r>
            <a:endParaRPr lang="en-US" dirty="0"/>
          </a:p>
          <a:p>
            <a:r>
              <a:rPr lang="en-US" dirty="0"/>
              <a:t>Release process: use of kernel </a:t>
            </a:r>
            <a:r>
              <a:rPr lang="en-US" dirty="0" err="1"/>
              <a:t>api</a:t>
            </a:r>
            <a:r>
              <a:rPr lang="en-US" dirty="0"/>
              <a:t> doesn’t change within major branches, head (current), stable branches, all work is done on the head of the tree, and then changes are merged into other branches so long as they don’t break compatibility. We are very careful about changing APIs. </a:t>
            </a:r>
          </a:p>
          <a:p>
            <a:r>
              <a:rPr lang="en-US" dirty="0"/>
              <a:t>Retain compatibility throughout lifetime of a major release. Timed release 2.5 years for major release. Minor release around every 1.5 years.</a:t>
            </a:r>
          </a:p>
          <a:p>
            <a:r>
              <a:rPr lang="en-US" dirty="0"/>
              <a:t>ZFS: Data integrity, snapshots and manageability, decouples individual disks (virtualized pooled data storage)</a:t>
            </a:r>
          </a:p>
        </p:txBody>
      </p:sp>
      <p:sp>
        <p:nvSpPr>
          <p:cNvPr id="4" name="Slide Number Placeholder 3"/>
          <p:cNvSpPr>
            <a:spLocks noGrp="1"/>
          </p:cNvSpPr>
          <p:nvPr>
            <p:ph type="sldNum" sz="quarter" idx="10"/>
          </p:nvPr>
        </p:nvSpPr>
        <p:spPr/>
        <p:txBody>
          <a:bodyPr/>
          <a:lstStyle/>
          <a:p>
            <a:fld id="{93AABF8A-D754-B64C-9B7F-CA3880947718}" type="slidenum">
              <a:rPr lang="en-US" smtClean="0"/>
              <a:t>10</a:t>
            </a:fld>
            <a:endParaRPr lang="en-US"/>
          </a:p>
        </p:txBody>
      </p:sp>
    </p:spTree>
    <p:extLst>
      <p:ext uri="{BB962C8B-B14F-4D97-AF65-F5344CB8AC3E}">
        <p14:creationId xmlns:p14="http://schemas.microsoft.com/office/powerpoint/2010/main" val="3039620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Jemalloc</a:t>
            </a:r>
            <a:r>
              <a:rPr lang="en-US" dirty="0"/>
              <a:t>: Memory allocation library (Firefox uses it), developed in FreeBSD and the developer went to </a:t>
            </a:r>
            <a:r>
              <a:rPr lang="en-US" dirty="0" err="1"/>
              <a:t>FaceBook</a:t>
            </a:r>
            <a:r>
              <a:rPr lang="en-US" dirty="0"/>
              <a:t> and kept working on it. </a:t>
            </a:r>
          </a:p>
          <a:p>
            <a:r>
              <a:rPr lang="en-US" dirty="0" err="1"/>
              <a:t>Libarchive</a:t>
            </a:r>
            <a:r>
              <a:rPr lang="en-US" dirty="0"/>
              <a:t> – archiving library used in all kinds of places.</a:t>
            </a:r>
          </a:p>
          <a:p>
            <a:r>
              <a:rPr lang="en-US" dirty="0"/>
              <a:t>Networking performance – Netflix (</a:t>
            </a:r>
          </a:p>
        </p:txBody>
      </p:sp>
      <p:sp>
        <p:nvSpPr>
          <p:cNvPr id="4" name="Slide Number Placeholder 3"/>
          <p:cNvSpPr>
            <a:spLocks noGrp="1"/>
          </p:cNvSpPr>
          <p:nvPr>
            <p:ph type="sldNum" sz="quarter" idx="10"/>
          </p:nvPr>
        </p:nvSpPr>
        <p:spPr/>
        <p:txBody>
          <a:bodyPr/>
          <a:lstStyle/>
          <a:p>
            <a:fld id="{93AABF8A-D754-B64C-9B7F-CA3880947718}" type="slidenum">
              <a:rPr lang="en-US" smtClean="0"/>
              <a:t>12</a:t>
            </a:fld>
            <a:endParaRPr lang="en-US"/>
          </a:p>
        </p:txBody>
      </p:sp>
    </p:spTree>
    <p:extLst>
      <p:ext uri="{BB962C8B-B14F-4D97-AF65-F5344CB8AC3E}">
        <p14:creationId xmlns:p14="http://schemas.microsoft.com/office/powerpoint/2010/main" val="135468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 y="16358"/>
            <a:ext cx="1210592" cy="553940"/>
          </a:xfrm>
          <a:prstGeom prst="rect">
            <a:avLst/>
          </a:prstGeom>
        </p:spPr>
      </p:pic>
      <p:pic>
        <p:nvPicPr>
          <p:cNvPr id="11" name="Picture 10" descr="FREEBSDF_Logo_Pos_CMYK.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98405" y="-321217"/>
            <a:ext cx="1589186" cy="1228007"/>
          </a:xfrm>
          <a:prstGeom prst="rect">
            <a:avLst/>
          </a:prstGeom>
        </p:spPr>
      </p:pic>
    </p:spTree>
  </p:cSld>
  <p:clrMapOvr>
    <a:overrideClrMapping bg1="lt1" tx1="dk1" bg2="lt2" tx2="dk2" accent1="accent1" accent2="accent2" accent3="accent3" accent4="accent4" accent5="accent5" accent6="accent6" hlink="hlink" folHlink="folHlink"/>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spTree>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两项内容">
    <p:spTree>
      <p:nvGrpSpPr>
        <p:cNvPr id="1" name=""/>
        <p:cNvGrpSpPr/>
        <p:nvPr/>
      </p:nvGrpSpPr>
      <p:grpSpPr>
        <a:xfrm>
          <a:off x="0" y="0"/>
          <a:ext cx="0" cy="0"/>
          <a:chOff x="0" y="0"/>
          <a:chExt cx="0" cy="0"/>
        </a:xfrm>
      </p:grpSpPr>
      <p:sp>
        <p:nvSpPr>
          <p:cNvPr id="3" name="内容占位符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4" name="内容占位符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en-US" altLang="zh-CN"/>
              <a:t>Click to edit Master text styles</a:t>
            </a:r>
          </a:p>
          <a:p>
            <a:pPr lvl="1"/>
            <a:r>
              <a:rPr kumimoji="1" lang="en-US" altLang="zh-CN"/>
              <a:t>Second level</a:t>
            </a:r>
          </a:p>
          <a:p>
            <a:pPr lvl="2"/>
            <a:r>
              <a:rPr kumimoji="1" lang="en-US" altLang="zh-CN"/>
              <a:t>Third level</a:t>
            </a:r>
          </a:p>
          <a:p>
            <a:pPr lvl="3"/>
            <a:r>
              <a:rPr kumimoji="1" lang="en-US" altLang="zh-CN"/>
              <a:t>Fourth level</a:t>
            </a:r>
          </a:p>
          <a:p>
            <a:pPr lvl="4"/>
            <a:r>
              <a:rPr kumimoji="1" lang="en-US" altLang="zh-CN"/>
              <a:t>Fifth level</a:t>
            </a:r>
            <a:endParaRPr kumimoji="1" lang="zh-CN" altLang="en-US"/>
          </a:p>
        </p:txBody>
      </p:sp>
      <p:sp>
        <p:nvSpPr>
          <p:cNvPr id="5" name="日期占位符 4"/>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sp>
        <p:nvSpPr>
          <p:cNvPr id="8" name="标题 1"/>
          <p:cNvSpPr>
            <a:spLocks noGrp="1"/>
          </p:cNvSpPr>
          <p:nvPr>
            <p:ph type="title"/>
          </p:nvPr>
        </p:nvSpPr>
        <p:spPr>
          <a:xfrm>
            <a:off x="457201" y="289787"/>
            <a:ext cx="6631928" cy="437400"/>
          </a:xfrm>
        </p:spPr>
        <p:txBody>
          <a:bodyPr>
            <a:normAutofit/>
          </a:bodyPr>
          <a:lstStyle>
            <a:lvl1pPr algn="l">
              <a:defRPr sz="3200">
                <a:solidFill>
                  <a:srgbClr val="DDF06E"/>
                </a:solidFill>
                <a:latin typeface="微软雅黑"/>
                <a:ea typeface="微软雅黑"/>
                <a:cs typeface="微软雅黑"/>
              </a:defRPr>
            </a:lvl1pPr>
          </a:lstStyle>
          <a:p>
            <a:r>
              <a:rPr kumimoji="1" lang="en-US" altLang="zh-CN"/>
              <a:t>Click to edit Master title style</a:t>
            </a:r>
            <a:endParaRPr kumimoji="1" lang="zh-CN" altLang="en-US" dirty="0"/>
          </a:p>
        </p:txBody>
      </p:sp>
      <p:pic>
        <p:nvPicPr>
          <p:cNvPr id="9" name="图片 4" descr="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74933" y="170951"/>
            <a:ext cx="2159000" cy="693279"/>
          </a:xfrm>
          <a:prstGeom prst="rect">
            <a:avLst/>
          </a:prstGeom>
        </p:spPr>
      </p:pic>
      <p:sp>
        <p:nvSpPr>
          <p:cNvPr id="10" name="矩形 5"/>
          <p:cNvSpPr/>
          <p:nvPr userDrawn="1"/>
        </p:nvSpPr>
        <p:spPr>
          <a:xfrm>
            <a:off x="313267" y="289787"/>
            <a:ext cx="76200" cy="437400"/>
          </a:xfrm>
          <a:prstGeom prst="rect">
            <a:avLst/>
          </a:prstGeom>
          <a:solidFill>
            <a:srgbClr val="DDF0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zh-CN" altLang="en-US"/>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11" name="Footer Placeholder 10"/>
          <p:cNvSpPr>
            <a:spLocks noGrp="1"/>
          </p:cNvSpPr>
          <p:nvPr>
            <p:ph type="ftr" sz="quarter" idx="11"/>
          </p:nvPr>
        </p:nvSpPr>
        <p:spPr/>
        <p:txBody>
          <a:bodyPr/>
          <a:lstStyle/>
          <a:p>
            <a:endParaRPr kumimoji="1" lang="zh-CN" altLang="en-US"/>
          </a:p>
        </p:txBody>
      </p:sp>
      <p:sp>
        <p:nvSpPr>
          <p:cNvPr id="12" name="Slide Number Placeholder 11"/>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5" name="Footer Placeholder 4"/>
          <p:cNvSpPr>
            <a:spLocks noGrp="1"/>
          </p:cNvSpPr>
          <p:nvPr>
            <p:ph type="ftr" sz="quarter" idx="11"/>
          </p:nvPr>
        </p:nvSpPr>
        <p:spPr/>
        <p:txBody>
          <a:bodyPr/>
          <a:lstStyle/>
          <a:p>
            <a:endParaRPr kumimoji="1" lang="zh-CN" altLang="en-US"/>
          </a:p>
        </p:txBody>
      </p:sp>
      <p:sp>
        <p:nvSpPr>
          <p:cNvPr id="6" name="Slide Number Placeholder 5"/>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65425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157991"/>
            <a:ext cx="3703320" cy="3243830"/>
          </a:xfrm>
        </p:spPr>
        <p:txBody>
          <a:bodyPr anchor="t" anchorCtr="0"/>
          <a:lstStyle>
            <a:lvl1pPr>
              <a:defRPr sz="1800"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157990"/>
            <a:ext cx="3703320" cy="3243831"/>
          </a:xfrm>
        </p:spPr>
        <p:txBody>
          <a:bodyPr anchor="t" anchorCtr="0"/>
          <a:lstStyle>
            <a:lvl1pPr>
              <a:defRPr sz="1800" baseline="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a:noFill/>
        </p:spPr>
        <p:txBody>
          <a:bodyPr/>
          <a:lstStyle/>
          <a:p>
            <a:fld id="{767DBFC7-A849-5345-B49A-FA4CD3BE2BCE}" type="slidenum">
              <a:rPr kumimoji="1" lang="zh-CN" altLang="en-US" smtClean="0"/>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67020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023040"/>
            <a:ext cx="3703320" cy="315653"/>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476572"/>
            <a:ext cx="3703320" cy="299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023040"/>
            <a:ext cx="3703320" cy="315653"/>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476572"/>
            <a:ext cx="3703320" cy="29938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8" name="Footer Placeholder 7"/>
          <p:cNvSpPr>
            <a:spLocks noGrp="1"/>
          </p:cNvSpPr>
          <p:nvPr>
            <p:ph type="ftr" sz="quarter" idx="11"/>
          </p:nvPr>
        </p:nvSpPr>
        <p:spPr/>
        <p:txBody>
          <a:bodyPr/>
          <a:lstStyle/>
          <a:p>
            <a:endParaRPr kumimoji="1" lang="zh-CN" altLang="en-US"/>
          </a:p>
        </p:txBody>
      </p:sp>
      <p:sp>
        <p:nvSpPr>
          <p:cNvPr id="9" name="Slide Number Placeholder 8"/>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4" name="Footer Placeholder 3"/>
          <p:cNvSpPr>
            <a:spLocks noGrp="1"/>
          </p:cNvSpPr>
          <p:nvPr>
            <p:ph type="ftr" sz="quarter" idx="11"/>
          </p:nvPr>
        </p:nvSpPr>
        <p:spPr/>
        <p:txBody>
          <a:bodyPr/>
          <a:lstStyle/>
          <a:p>
            <a:endParaRPr kumimoji="1" lang="zh-CN" altLang="en-US"/>
          </a:p>
        </p:txBody>
      </p:sp>
      <p:sp>
        <p:nvSpPr>
          <p:cNvPr id="5" name="Slide Number Placeholder 4"/>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kumimoji="1" lang="zh-CN" altLang="en-US"/>
          </a:p>
        </p:txBody>
      </p:sp>
      <p:sp>
        <p:nvSpPr>
          <p:cNvPr id="9" name="Slide Number Placeholder 8"/>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2BEC794A-6427-1142-8921-40BFA5A3E01F}" type="datetimeFigureOut">
              <a:rPr kumimoji="1" lang="zh-CN" altLang="en-US" smtClean="0"/>
              <a:t>2018/6/13</a:t>
            </a:fld>
            <a:endParaRPr kumimoji="1" lang="zh-CN" altLang="en-US"/>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kumimoji="1" lang="zh-CN"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7DBFC7-A849-5345-B49A-FA4CD3BE2BCE}" type="slidenum">
              <a:rPr kumimoji="1" lang="zh-CN" altLang="en-US" smtClean="0"/>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solidFill>
            <a:schemeClr val="accent2"/>
          </a:solid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2BEC794A-6427-1142-8921-40BFA5A3E01F}" type="datetimeFigureOut">
              <a:rPr kumimoji="1" lang="zh-CN" altLang="en-US" smtClean="0"/>
              <a:t>2018/6/13</a:t>
            </a:fld>
            <a:endParaRPr kumimoji="1" lang="zh-CN" altLang="en-US"/>
          </a:p>
        </p:txBody>
      </p:sp>
      <p:sp>
        <p:nvSpPr>
          <p:cNvPr id="6" name="Footer Placeholder 5"/>
          <p:cNvSpPr>
            <a:spLocks noGrp="1"/>
          </p:cNvSpPr>
          <p:nvPr>
            <p:ph type="ftr" sz="quarter" idx="11"/>
          </p:nvPr>
        </p:nvSpPr>
        <p:spPr/>
        <p:txBody>
          <a:bodyPr/>
          <a:lstStyle/>
          <a:p>
            <a:endParaRPr kumimoji="1" lang="zh-CN" altLang="en-US"/>
          </a:p>
        </p:txBody>
      </p:sp>
      <p:sp>
        <p:nvSpPr>
          <p:cNvPr id="7" name="Slide Number Placeholder 6"/>
          <p:cNvSpPr>
            <a:spLocks noGrp="1"/>
          </p:cNvSpPr>
          <p:nvPr>
            <p:ph type="sldNum" sz="quarter" idx="12"/>
          </p:nvPr>
        </p:nvSpPr>
        <p:spPr/>
        <p:txBody>
          <a:bodyPr/>
          <a:lstStyle/>
          <a:p>
            <a:fld id="{767DBFC7-A849-5345-B49A-FA4CD3BE2BCE}" type="slidenum">
              <a:rPr kumimoji="1" lang="zh-CN" altLang="en-US" smtClean="0"/>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655956"/>
          </a:xfrm>
          <a:prstGeom prst="rect">
            <a:avLst/>
          </a:prstGeom>
        </p:spPr>
        <p:txBody>
          <a:bodyPr vert="horz" lIns="91440" tIns="45720" rIns="91440" bIns="45720" rtlCol="0" anchor="ctr" anchorCtr="1">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186492"/>
            <a:ext cx="7543800" cy="3215329"/>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900" baseline="0">
                <a:solidFill>
                  <a:srgbClr val="FFFFFF"/>
                </a:solidFill>
              </a:defRPr>
            </a:lvl1pPr>
          </a:lstStyle>
          <a:p>
            <a:fld id="{2BEC794A-6427-1142-8921-40BFA5A3E01F}" type="datetimeFigureOut">
              <a:rPr kumimoji="1" lang="zh-CN" altLang="en-US" smtClean="0"/>
              <a:t>2018/6/13</a:t>
            </a:fld>
            <a:endParaRPr kumimoji="1" lang="zh-CN" altLang="en-US"/>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900" cap="all" baseline="0">
                <a:solidFill>
                  <a:srgbClr val="FFFFFF"/>
                </a:solidFill>
              </a:defRPr>
            </a:lvl1pPr>
          </a:lstStyle>
          <a:p>
            <a:endParaRPr kumimoji="1" lang="zh-CN" altLang="en-US"/>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fld id="{767DBFC7-A849-5345-B49A-FA4CD3BE2BCE}" type="slidenum">
              <a:rPr kumimoji="1" lang="zh-CN" altLang="en-US" smtClean="0"/>
              <a:t>‹#›</a:t>
            </a:fld>
            <a:endParaRPr kumimoji="1" lang="zh-CN" altLang="en-US"/>
          </a:p>
        </p:txBody>
      </p:sp>
      <p:cxnSp>
        <p:nvCxnSpPr>
          <p:cNvPr id="10" name="Straight Connector 9"/>
          <p:cNvCxnSpPr/>
          <p:nvPr/>
        </p:nvCxnSpPr>
        <p:spPr>
          <a:xfrm>
            <a:off x="822960" y="960120"/>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4259900"/>
            <a:ext cx="885919" cy="405377"/>
          </a:xfrm>
          <a:prstGeom prst="rect">
            <a:avLst/>
          </a:prstGeom>
        </p:spPr>
      </p:pic>
      <p:pic>
        <p:nvPicPr>
          <p:cNvPr id="12" name="Picture 11" descr="FREEBSDF_Logo_Pos_CMYK.pdf"/>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8087674" y="4003061"/>
            <a:ext cx="1292811" cy="919055"/>
          </a:xfrm>
          <a:prstGeom prst="rect">
            <a:avLst/>
          </a:prstGeom>
        </p:spPr>
      </p:pic>
    </p:spTree>
    <p:extLst>
      <p:ext uri="{BB962C8B-B14F-4D97-AF65-F5344CB8AC3E}">
        <p14:creationId xmlns:p14="http://schemas.microsoft.com/office/powerpoint/2010/main" val="3629937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60" r:id="rId12"/>
  </p:sldLayoutIdLst>
  <p:txStyles>
    <p:titleStyle>
      <a:lvl1pPr algn="ctr"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800" kern="1200" baseline="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reebsd.org/where.html" TargetMode="External"/><Relationship Id="rId2" Type="http://schemas.openxmlformats.org/officeDocument/2006/relationships/hyperlink" Target="https://www.virtualbox.org/wiki/Downloads" TargetMode="Externa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freebsd.org/doc/handbook/using-bsdinstall.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localhost:32400/web"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freebsdfoundation.org/"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Source_code" TargetMode="External"/><Relationship Id="rId2" Type="http://schemas.openxmlformats.org/officeDocument/2006/relationships/hyperlink" Target="https://en.wikipedia.org/wiki/Computer_software" TargetMode="External"/><Relationship Id="rId1" Type="http://schemas.openxmlformats.org/officeDocument/2006/relationships/slideLayout" Target="../slideLayouts/slideLayout2.xml"/><Relationship Id="rId5" Type="http://schemas.openxmlformats.org/officeDocument/2006/relationships/hyperlink" Target="https://en.wikipedia.org/wiki/Copyright" TargetMode="External"/><Relationship Id="rId4" Type="http://schemas.openxmlformats.org/officeDocument/2006/relationships/hyperlink" Target="https://en.wikipedia.org/wiki/Open-source_licens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jpe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gif"/><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jpg"/><Relationship Id="rId14" Type="http://schemas.openxmlformats.org/officeDocument/2006/relationships/image" Target="../media/image1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851" y="1931830"/>
            <a:ext cx="8519373" cy="1312003"/>
          </a:xfrm>
        </p:spPr>
        <p:txBody>
          <a:bodyPr/>
          <a:lstStyle/>
          <a:p>
            <a:r>
              <a:rPr lang="en-US" dirty="0"/>
              <a:t>FreeBSD Bootcamp 101.0</a:t>
            </a:r>
          </a:p>
        </p:txBody>
      </p:sp>
      <p:sp>
        <p:nvSpPr>
          <p:cNvPr id="3" name="Subtitle 2"/>
          <p:cNvSpPr>
            <a:spLocks noGrp="1"/>
          </p:cNvSpPr>
          <p:nvPr>
            <p:ph type="subTitle" idx="1"/>
          </p:nvPr>
        </p:nvSpPr>
        <p:spPr>
          <a:xfrm>
            <a:off x="825038" y="3470987"/>
            <a:ext cx="7543800" cy="727977"/>
          </a:xfrm>
        </p:spPr>
        <p:txBody>
          <a:bodyPr>
            <a:normAutofit/>
          </a:bodyPr>
          <a:lstStyle/>
          <a:p>
            <a:endParaRPr lang="en-US" dirty="0"/>
          </a:p>
        </p:txBody>
      </p:sp>
    </p:spTree>
    <p:extLst>
      <p:ext uri="{BB962C8B-B14F-4D97-AF65-F5344CB8AC3E}">
        <p14:creationId xmlns:p14="http://schemas.microsoft.com/office/powerpoint/2010/main" val="788695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Why Companies Use FreeBSD?</a:t>
            </a:r>
          </a:p>
        </p:txBody>
      </p:sp>
      <p:sp>
        <p:nvSpPr>
          <p:cNvPr id="6" name="Content Placeholder 5"/>
          <p:cNvSpPr>
            <a:spLocks noGrp="1"/>
          </p:cNvSpPr>
          <p:nvPr>
            <p:ph idx="1"/>
          </p:nvPr>
        </p:nvSpPr>
        <p:spPr/>
        <p:txBody>
          <a:bodyPr>
            <a:normAutofit lnSpcReduction="10000"/>
          </a:bodyPr>
          <a:lstStyle/>
          <a:p>
            <a:r>
              <a:rPr lang="en-US" dirty="0"/>
              <a:t>History of innovation</a:t>
            </a:r>
          </a:p>
          <a:p>
            <a:r>
              <a:rPr lang="en-US" dirty="0"/>
              <a:t>Great tools</a:t>
            </a:r>
          </a:p>
          <a:p>
            <a:r>
              <a:rPr lang="en-US" dirty="0"/>
              <a:t>ABI stability within major releases</a:t>
            </a:r>
          </a:p>
          <a:p>
            <a:r>
              <a:rPr lang="en-US" dirty="0"/>
              <a:t>Mature release model</a:t>
            </a:r>
          </a:p>
          <a:p>
            <a:r>
              <a:rPr lang="en-US" dirty="0"/>
              <a:t>Excellent documentation in many languages</a:t>
            </a:r>
          </a:p>
          <a:p>
            <a:pPr lvl="1"/>
            <a:r>
              <a:rPr lang="en-US" dirty="0"/>
              <a:t>https://www.freebsd.org/doc/zh_CN/books/handbook/</a:t>
            </a:r>
          </a:p>
          <a:p>
            <a:r>
              <a:rPr lang="en-US" dirty="0"/>
              <a:t>Business Friendly License</a:t>
            </a:r>
          </a:p>
          <a:p>
            <a:r>
              <a:rPr lang="en-US" dirty="0"/>
              <a:t>ZFS</a:t>
            </a:r>
          </a:p>
          <a:p>
            <a:r>
              <a:rPr lang="en-US" dirty="0"/>
              <a:t>Open Community</a:t>
            </a:r>
          </a:p>
        </p:txBody>
      </p:sp>
    </p:spTree>
    <p:extLst>
      <p:ext uri="{BB962C8B-B14F-4D97-AF65-F5344CB8AC3E}">
        <p14:creationId xmlns:p14="http://schemas.microsoft.com/office/powerpoint/2010/main" val="1376674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FreeBSD Stands Out</a:t>
            </a:r>
          </a:p>
        </p:txBody>
      </p:sp>
      <p:sp>
        <p:nvSpPr>
          <p:cNvPr id="3" name="Content Placeholder 2"/>
          <p:cNvSpPr>
            <a:spLocks noGrp="1"/>
          </p:cNvSpPr>
          <p:nvPr>
            <p:ph idx="1"/>
          </p:nvPr>
        </p:nvSpPr>
        <p:spPr/>
        <p:txBody>
          <a:bodyPr>
            <a:normAutofit lnSpcReduction="10000"/>
          </a:bodyPr>
          <a:lstStyle/>
          <a:p>
            <a:r>
              <a:rPr lang="en-US" dirty="0"/>
              <a:t>Embedded Systems</a:t>
            </a:r>
          </a:p>
          <a:p>
            <a:r>
              <a:rPr lang="en-US" dirty="0"/>
              <a:t>Security</a:t>
            </a:r>
          </a:p>
          <a:p>
            <a:r>
              <a:rPr lang="en-US" dirty="0"/>
              <a:t>Research</a:t>
            </a:r>
          </a:p>
          <a:p>
            <a:r>
              <a:rPr lang="en-US" dirty="0"/>
              <a:t>Cloud and Virtualization</a:t>
            </a:r>
          </a:p>
          <a:p>
            <a:r>
              <a:rPr lang="en-US" dirty="0"/>
              <a:t>Storage</a:t>
            </a:r>
          </a:p>
          <a:p>
            <a:r>
              <a:rPr lang="en-US" dirty="0"/>
              <a:t>Networking</a:t>
            </a:r>
          </a:p>
          <a:p>
            <a:r>
              <a:rPr lang="en-US" dirty="0"/>
              <a:t>High Performance</a:t>
            </a:r>
          </a:p>
          <a:p>
            <a:r>
              <a:rPr lang="en-US" dirty="0"/>
              <a:t>Data Centers</a:t>
            </a:r>
          </a:p>
          <a:p>
            <a:r>
              <a:rPr lang="en-US" dirty="0"/>
              <a:t>Servers</a:t>
            </a:r>
          </a:p>
        </p:txBody>
      </p:sp>
    </p:spTree>
    <p:extLst>
      <p:ext uri="{BB962C8B-B14F-4D97-AF65-F5344CB8AC3E}">
        <p14:creationId xmlns:p14="http://schemas.microsoft.com/office/powerpoint/2010/main" val="1517618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Contribute to an Open Source Project</a:t>
            </a:r>
          </a:p>
        </p:txBody>
      </p:sp>
      <p:sp>
        <p:nvSpPr>
          <p:cNvPr id="3" name="Content Placeholder 2"/>
          <p:cNvSpPr>
            <a:spLocks noGrp="1"/>
          </p:cNvSpPr>
          <p:nvPr>
            <p:ph idx="1"/>
          </p:nvPr>
        </p:nvSpPr>
        <p:spPr/>
        <p:txBody>
          <a:bodyPr/>
          <a:lstStyle/>
          <a:p>
            <a:pPr marL="0" indent="0" fontAlgn="base">
              <a:buNone/>
            </a:pPr>
            <a:r>
              <a:rPr lang="en-US" dirty="0"/>
              <a:t>Be part of a community</a:t>
            </a:r>
          </a:p>
          <a:p>
            <a:pPr marL="0" indent="0" fontAlgn="base">
              <a:buNone/>
            </a:pPr>
            <a:r>
              <a:rPr lang="en-US" dirty="0"/>
              <a:t>Learning opportunities from experts</a:t>
            </a:r>
          </a:p>
          <a:p>
            <a:pPr marL="0" indent="0" fontAlgn="base">
              <a:buNone/>
            </a:pPr>
            <a:r>
              <a:rPr lang="en-US" dirty="0"/>
              <a:t>Opportunities to work in areas you’re interested in</a:t>
            </a:r>
          </a:p>
          <a:p>
            <a:pPr marL="0" indent="0" fontAlgn="base">
              <a:buNone/>
            </a:pPr>
            <a:r>
              <a:rPr lang="en-US" dirty="0"/>
              <a:t>Resume building</a:t>
            </a:r>
          </a:p>
          <a:p>
            <a:pPr marL="0" indent="0" fontAlgn="base">
              <a:buNone/>
            </a:pPr>
            <a:r>
              <a:rPr lang="en-US" dirty="0"/>
              <a:t>Have fun working with like minded individuals</a:t>
            </a:r>
          </a:p>
          <a:p>
            <a:pPr marL="0" indent="0">
              <a:buNone/>
            </a:pPr>
            <a:endParaRPr lang="en-US" dirty="0"/>
          </a:p>
        </p:txBody>
      </p:sp>
    </p:spTree>
    <p:extLst>
      <p:ext uri="{BB962C8B-B14F-4D97-AF65-F5344CB8AC3E}">
        <p14:creationId xmlns:p14="http://schemas.microsoft.com/office/powerpoint/2010/main" val="1770158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C8D55-E725-4311-BFA2-620A6F511C35}"/>
              </a:ext>
            </a:extLst>
          </p:cNvPr>
          <p:cNvSpPr>
            <a:spLocks noGrp="1"/>
          </p:cNvSpPr>
          <p:nvPr>
            <p:ph type="title"/>
          </p:nvPr>
        </p:nvSpPr>
        <p:spPr/>
        <p:txBody>
          <a:bodyPr/>
          <a:lstStyle/>
          <a:p>
            <a:r>
              <a:rPr lang="en-US" dirty="0"/>
              <a:t>How You Can Contribute To FreeBSD</a:t>
            </a:r>
          </a:p>
        </p:txBody>
      </p:sp>
      <p:sp>
        <p:nvSpPr>
          <p:cNvPr id="3" name="Content Placeholder 2">
            <a:extLst>
              <a:ext uri="{FF2B5EF4-FFF2-40B4-BE49-F238E27FC236}">
                <a16:creationId xmlns:a16="http://schemas.microsoft.com/office/drawing/2014/main" id="{8C75DB63-3884-4F09-AF3B-33CC938C8BEA}"/>
              </a:ext>
            </a:extLst>
          </p:cNvPr>
          <p:cNvSpPr>
            <a:spLocks noGrp="1"/>
          </p:cNvSpPr>
          <p:nvPr>
            <p:ph idx="1"/>
          </p:nvPr>
        </p:nvSpPr>
        <p:spPr/>
        <p:txBody>
          <a:bodyPr/>
          <a:lstStyle/>
          <a:p>
            <a:pPr fontAlgn="base"/>
            <a:r>
              <a:rPr lang="en-US" dirty="0"/>
              <a:t>Report or fix a bug in the code</a:t>
            </a:r>
          </a:p>
          <a:p>
            <a:pPr fontAlgn="base"/>
            <a:r>
              <a:rPr lang="en-US" dirty="0"/>
              <a:t>Documentation - improve, translate, fix documentation</a:t>
            </a:r>
          </a:p>
          <a:p>
            <a:pPr fontAlgn="base"/>
            <a:r>
              <a:rPr lang="en-US" dirty="0"/>
              <a:t>Write about FreeBSD in a blog post, article, on social media</a:t>
            </a:r>
          </a:p>
          <a:p>
            <a:pPr fontAlgn="base"/>
            <a:r>
              <a:rPr lang="en-US" dirty="0"/>
              <a:t>Educate people about FreeBSD - teach a workshop like this one!</a:t>
            </a:r>
          </a:p>
          <a:p>
            <a:endParaRPr lang="en-US" dirty="0"/>
          </a:p>
        </p:txBody>
      </p:sp>
    </p:spTree>
    <p:extLst>
      <p:ext uri="{BB962C8B-B14F-4D97-AF65-F5344CB8AC3E}">
        <p14:creationId xmlns:p14="http://schemas.microsoft.com/office/powerpoint/2010/main" val="369222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54D03-F66F-42DB-A991-F75042721846}"/>
              </a:ext>
            </a:extLst>
          </p:cNvPr>
          <p:cNvSpPr>
            <a:spLocks noGrp="1"/>
          </p:cNvSpPr>
          <p:nvPr>
            <p:ph type="title"/>
          </p:nvPr>
        </p:nvSpPr>
        <p:spPr/>
        <p:txBody>
          <a:bodyPr/>
          <a:lstStyle/>
          <a:p>
            <a:r>
              <a:rPr lang="en-US" dirty="0"/>
              <a:t>Let’s Get Started!</a:t>
            </a:r>
          </a:p>
        </p:txBody>
      </p:sp>
      <p:sp>
        <p:nvSpPr>
          <p:cNvPr id="3" name="Content Placeholder 2">
            <a:extLst>
              <a:ext uri="{FF2B5EF4-FFF2-40B4-BE49-F238E27FC236}">
                <a16:creationId xmlns:a16="http://schemas.microsoft.com/office/drawing/2014/main" id="{3AF0C70D-4DED-49D1-9BFD-DFCE4EE2DA8D}"/>
              </a:ext>
            </a:extLst>
          </p:cNvPr>
          <p:cNvSpPr>
            <a:spLocks noGrp="1"/>
          </p:cNvSpPr>
          <p:nvPr>
            <p:ph idx="1"/>
          </p:nvPr>
        </p:nvSpPr>
        <p:spPr>
          <a:xfrm>
            <a:off x="822960" y="1016876"/>
            <a:ext cx="7543800" cy="3384945"/>
          </a:xfrm>
        </p:spPr>
        <p:txBody>
          <a:bodyPr>
            <a:normAutofit lnSpcReduction="10000"/>
          </a:bodyPr>
          <a:lstStyle/>
          <a:p>
            <a:r>
              <a:rPr lang="en-US" dirty="0"/>
              <a:t>First, we need to install VirtualBox</a:t>
            </a:r>
          </a:p>
          <a:p>
            <a:r>
              <a:rPr lang="en-US" dirty="0"/>
              <a:t>- Download VirtualBox here </a:t>
            </a:r>
            <a:r>
              <a:rPr lang="en-US" u="sng" dirty="0">
                <a:hlinkClick r:id="rId2"/>
              </a:rPr>
              <a:t>https://www.virtualbox.org/wiki/Downloads</a:t>
            </a:r>
            <a:endParaRPr lang="en-US" u="sng" dirty="0"/>
          </a:p>
          <a:p>
            <a:r>
              <a:rPr lang="en-US" dirty="0"/>
              <a:t>Next we need to download FreeBSD</a:t>
            </a:r>
          </a:p>
          <a:p>
            <a:r>
              <a:rPr lang="en-US" dirty="0"/>
              <a:t>- Visit the official </a:t>
            </a:r>
            <a:r>
              <a:rPr lang="en-US" u="sng" dirty="0">
                <a:hlinkClick r:id="rId3"/>
              </a:rPr>
              <a:t>FreeBSD releases page</a:t>
            </a:r>
            <a:r>
              <a:rPr lang="en-US" u="sng" dirty="0"/>
              <a:t> (</a:t>
            </a:r>
            <a:r>
              <a:rPr lang="en-US" dirty="0"/>
              <a:t>https://www.freebsd.org/where.html).  The disk images are listed </a:t>
            </a:r>
            <a:r>
              <a:rPr lang="en-US" i="1" dirty="0"/>
              <a:t>in order of release date</a:t>
            </a:r>
            <a:r>
              <a:rPr lang="en-US" dirty="0"/>
              <a:t>, so the most recent release can be found at the top of the page.</a:t>
            </a:r>
          </a:p>
          <a:p>
            <a:r>
              <a:rPr lang="en-US" dirty="0"/>
              <a:t>For </a:t>
            </a:r>
            <a:r>
              <a:rPr lang="en-US" b="1" dirty="0"/>
              <a:t>32-bit</a:t>
            </a:r>
            <a:r>
              <a:rPr lang="en-US" dirty="0"/>
              <a:t> machines, click on </a:t>
            </a:r>
            <a:r>
              <a:rPr lang="en-US" b="1" dirty="0"/>
              <a:t>i386 - </a:t>
            </a:r>
            <a:r>
              <a:rPr lang="en-US" dirty="0"/>
              <a:t>For </a:t>
            </a:r>
            <a:r>
              <a:rPr lang="en-US" b="1" dirty="0"/>
              <a:t>64-bit</a:t>
            </a:r>
            <a:r>
              <a:rPr lang="en-US" dirty="0"/>
              <a:t> machines, click on </a:t>
            </a:r>
            <a:r>
              <a:rPr lang="en-US" b="1" dirty="0"/>
              <a:t>amd64</a:t>
            </a:r>
            <a:endParaRPr lang="en-US" dirty="0"/>
          </a:p>
          <a:p>
            <a:endParaRPr lang="en-US" dirty="0"/>
          </a:p>
          <a:p>
            <a:br>
              <a:rPr lang="en-US" dirty="0"/>
            </a:br>
            <a:endParaRPr lang="en-US" dirty="0"/>
          </a:p>
        </p:txBody>
      </p:sp>
      <p:pic>
        <p:nvPicPr>
          <p:cNvPr id="5" name="Picture 4">
            <a:extLst>
              <a:ext uri="{FF2B5EF4-FFF2-40B4-BE49-F238E27FC236}">
                <a16:creationId xmlns:a16="http://schemas.microsoft.com/office/drawing/2014/main" id="{CC8EF2D0-175C-4875-8C71-1D6B85721DEA}"/>
              </a:ext>
            </a:extLst>
          </p:cNvPr>
          <p:cNvPicPr>
            <a:picLocks noChangeAspect="1"/>
          </p:cNvPicPr>
          <p:nvPr/>
        </p:nvPicPr>
        <p:blipFill>
          <a:blip r:embed="rId4"/>
          <a:stretch>
            <a:fillRect/>
          </a:stretch>
        </p:blipFill>
        <p:spPr>
          <a:xfrm>
            <a:off x="1445698" y="3261645"/>
            <a:ext cx="5855001" cy="1505027"/>
          </a:xfrm>
          <a:prstGeom prst="rect">
            <a:avLst/>
          </a:prstGeom>
        </p:spPr>
      </p:pic>
    </p:spTree>
    <p:extLst>
      <p:ext uri="{BB962C8B-B14F-4D97-AF65-F5344CB8AC3E}">
        <p14:creationId xmlns:p14="http://schemas.microsoft.com/office/powerpoint/2010/main" val="3898809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C10A0-3C20-4E2B-8F67-7988EDEDD7A4}"/>
              </a:ext>
            </a:extLst>
          </p:cNvPr>
          <p:cNvSpPr>
            <a:spLocks noGrp="1"/>
          </p:cNvSpPr>
          <p:nvPr>
            <p:ph type="title"/>
          </p:nvPr>
        </p:nvSpPr>
        <p:spPr/>
        <p:txBody>
          <a:bodyPr/>
          <a:lstStyle/>
          <a:p>
            <a:r>
              <a:rPr lang="en-US" dirty="0"/>
              <a:t>Selecting Correct FreeBSD Image</a:t>
            </a:r>
          </a:p>
        </p:txBody>
      </p:sp>
      <p:sp>
        <p:nvSpPr>
          <p:cNvPr id="3" name="Content Placeholder 2">
            <a:extLst>
              <a:ext uri="{FF2B5EF4-FFF2-40B4-BE49-F238E27FC236}">
                <a16:creationId xmlns:a16="http://schemas.microsoft.com/office/drawing/2014/main" id="{9214CF41-18AC-4AC9-9264-2781BD87D87A}"/>
              </a:ext>
            </a:extLst>
          </p:cNvPr>
          <p:cNvSpPr>
            <a:spLocks noGrp="1"/>
          </p:cNvSpPr>
          <p:nvPr>
            <p:ph idx="1"/>
          </p:nvPr>
        </p:nvSpPr>
        <p:spPr>
          <a:xfrm>
            <a:off x="822960" y="1016876"/>
            <a:ext cx="7543800" cy="3384945"/>
          </a:xfrm>
        </p:spPr>
        <p:txBody>
          <a:bodyPr>
            <a:normAutofit fontScale="92500" lnSpcReduction="20000"/>
          </a:bodyPr>
          <a:lstStyle/>
          <a:p>
            <a:r>
              <a:rPr lang="en-US" dirty="0"/>
              <a:t>After clicking the link, you will be redirected to a file directory containing multiple formats and versions of the FreeBSD installer.</a:t>
            </a:r>
          </a:p>
          <a:p>
            <a:endParaRPr lang="en-US" dirty="0"/>
          </a:p>
          <a:p>
            <a:endParaRPr lang="en-US" dirty="0"/>
          </a:p>
          <a:p>
            <a:endParaRPr lang="en-US" dirty="0"/>
          </a:p>
          <a:p>
            <a:endParaRPr lang="en-US" dirty="0"/>
          </a:p>
          <a:p>
            <a:endParaRPr lang="en-US" dirty="0"/>
          </a:p>
          <a:p>
            <a:endParaRPr lang="en-US" dirty="0"/>
          </a:p>
          <a:p>
            <a:endParaRPr lang="en-US" dirty="0"/>
          </a:p>
          <a:p>
            <a:r>
              <a:rPr lang="en-US" dirty="0"/>
              <a:t>For Virtual Machines, the format you are looking for is the file ending in </a:t>
            </a:r>
            <a:r>
              <a:rPr lang="en-US" b="1" dirty="0" err="1"/>
              <a:t>disk.iso</a:t>
            </a:r>
            <a:r>
              <a:rPr lang="en-US" dirty="0"/>
              <a:t> as highlighted above. Click this file and it will start downloading the installer.</a:t>
            </a:r>
          </a:p>
          <a:p>
            <a:endParaRPr lang="en-US" dirty="0"/>
          </a:p>
          <a:p>
            <a:endParaRPr lang="en-US" dirty="0"/>
          </a:p>
        </p:txBody>
      </p:sp>
      <p:pic>
        <p:nvPicPr>
          <p:cNvPr id="5" name="Picture 4">
            <a:extLst>
              <a:ext uri="{FF2B5EF4-FFF2-40B4-BE49-F238E27FC236}">
                <a16:creationId xmlns:a16="http://schemas.microsoft.com/office/drawing/2014/main" id="{97C95433-6052-4507-8050-C6678E93FB23}"/>
              </a:ext>
            </a:extLst>
          </p:cNvPr>
          <p:cNvPicPr>
            <a:picLocks noChangeAspect="1"/>
          </p:cNvPicPr>
          <p:nvPr/>
        </p:nvPicPr>
        <p:blipFill>
          <a:blip r:embed="rId2"/>
          <a:stretch>
            <a:fillRect/>
          </a:stretch>
        </p:blipFill>
        <p:spPr>
          <a:xfrm>
            <a:off x="987276" y="1792952"/>
            <a:ext cx="5797848" cy="1809843"/>
          </a:xfrm>
          <a:prstGeom prst="rect">
            <a:avLst/>
          </a:prstGeom>
        </p:spPr>
      </p:pic>
    </p:spTree>
    <p:extLst>
      <p:ext uri="{BB962C8B-B14F-4D97-AF65-F5344CB8AC3E}">
        <p14:creationId xmlns:p14="http://schemas.microsoft.com/office/powerpoint/2010/main" val="1324849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90F2F-7905-4B10-8052-7DC113402850}"/>
              </a:ext>
            </a:extLst>
          </p:cNvPr>
          <p:cNvSpPr>
            <a:spLocks noGrp="1"/>
          </p:cNvSpPr>
          <p:nvPr>
            <p:ph type="title"/>
          </p:nvPr>
        </p:nvSpPr>
        <p:spPr/>
        <p:txBody>
          <a:bodyPr>
            <a:normAutofit/>
          </a:bodyPr>
          <a:lstStyle/>
          <a:p>
            <a:r>
              <a:rPr lang="en-US" dirty="0"/>
              <a:t>Configuring VirtualBox</a:t>
            </a:r>
          </a:p>
        </p:txBody>
      </p:sp>
      <p:sp>
        <p:nvSpPr>
          <p:cNvPr id="3" name="Content Placeholder 2">
            <a:extLst>
              <a:ext uri="{FF2B5EF4-FFF2-40B4-BE49-F238E27FC236}">
                <a16:creationId xmlns:a16="http://schemas.microsoft.com/office/drawing/2014/main" id="{08A8414C-00DC-4A01-86E9-5523A0C3EF06}"/>
              </a:ext>
            </a:extLst>
          </p:cNvPr>
          <p:cNvSpPr>
            <a:spLocks noGrp="1"/>
          </p:cNvSpPr>
          <p:nvPr>
            <p:ph idx="1"/>
          </p:nvPr>
        </p:nvSpPr>
        <p:spPr>
          <a:xfrm>
            <a:off x="822960" y="1186492"/>
            <a:ext cx="7543800" cy="3424922"/>
          </a:xfrm>
        </p:spPr>
        <p:txBody>
          <a:bodyPr>
            <a:normAutofit lnSpcReduction="10000"/>
          </a:bodyPr>
          <a:lstStyle/>
          <a:p>
            <a:r>
              <a:rPr lang="en-US" b="1" dirty="0"/>
              <a:t>Run VirtualBox to start the initialization process.</a:t>
            </a:r>
          </a:p>
          <a:p>
            <a:r>
              <a:rPr lang="en-US" dirty="0"/>
              <a:t>Select the “New” button on the top left of the window to open the configuration window. </a:t>
            </a:r>
          </a:p>
          <a:p>
            <a:pPr marL="0" indent="0">
              <a:buNone/>
            </a:pPr>
            <a:r>
              <a:rPr lang="en-US" dirty="0"/>
              <a:t>  Name your operating system as “FreeBSD”, then select FreeBSD from the dropdown menu as well as the version (32 or 64 bit). Type = BSD</a:t>
            </a:r>
          </a:p>
          <a:p>
            <a:pPr marL="0" indent="0">
              <a:buNone/>
            </a:pPr>
            <a:r>
              <a:rPr lang="en-US" dirty="0"/>
              <a:t>Choose the defaults options for disc setup until you reach the memory allocation section</a:t>
            </a:r>
          </a:p>
          <a:p>
            <a:pPr fontAlgn="base"/>
            <a:r>
              <a:rPr lang="en-US" dirty="0"/>
              <a:t>Pick 2-4GB memory (as long as the slider does not move into the red)</a:t>
            </a:r>
          </a:p>
          <a:p>
            <a:pPr fontAlgn="base"/>
            <a:r>
              <a:rPr lang="en-US" dirty="0"/>
              <a:t>Hardware drive Option – Recommend 100GB at least 20GB</a:t>
            </a:r>
          </a:p>
          <a:p>
            <a:pPr fontAlgn="base"/>
            <a:r>
              <a:rPr lang="en-US" dirty="0"/>
              <a:t>Give the VM some extra processors if your machine can handle it (stay in the green)</a:t>
            </a:r>
          </a:p>
          <a:p>
            <a:endParaRPr lang="en-US" dirty="0"/>
          </a:p>
        </p:txBody>
      </p:sp>
    </p:spTree>
    <p:extLst>
      <p:ext uri="{BB962C8B-B14F-4D97-AF65-F5344CB8AC3E}">
        <p14:creationId xmlns:p14="http://schemas.microsoft.com/office/powerpoint/2010/main" val="1886653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E0C4F-3AAD-4789-A17A-AA0B9EB812DB}"/>
              </a:ext>
            </a:extLst>
          </p:cNvPr>
          <p:cNvSpPr>
            <a:spLocks noGrp="1"/>
          </p:cNvSpPr>
          <p:nvPr>
            <p:ph type="title"/>
          </p:nvPr>
        </p:nvSpPr>
        <p:spPr/>
        <p:txBody>
          <a:bodyPr>
            <a:normAutofit/>
          </a:bodyPr>
          <a:lstStyle/>
          <a:p>
            <a:r>
              <a:rPr lang="en-US" dirty="0"/>
              <a:t>Installing FreeBSD</a:t>
            </a:r>
          </a:p>
        </p:txBody>
      </p:sp>
      <p:sp>
        <p:nvSpPr>
          <p:cNvPr id="3" name="Content Placeholder 2">
            <a:extLst>
              <a:ext uri="{FF2B5EF4-FFF2-40B4-BE49-F238E27FC236}">
                <a16:creationId xmlns:a16="http://schemas.microsoft.com/office/drawing/2014/main" id="{77F1E0E3-38FF-4BF3-B9D9-160A3AFAD198}"/>
              </a:ext>
            </a:extLst>
          </p:cNvPr>
          <p:cNvSpPr>
            <a:spLocks noGrp="1"/>
          </p:cNvSpPr>
          <p:nvPr>
            <p:ph idx="1"/>
          </p:nvPr>
        </p:nvSpPr>
        <p:spPr/>
        <p:txBody>
          <a:bodyPr>
            <a:normAutofit/>
          </a:bodyPr>
          <a:lstStyle/>
          <a:p>
            <a:r>
              <a:rPr lang="en-US" dirty="0"/>
              <a:t>After VirtualBox has been set up, boot FreeBSD by clicking the Start button</a:t>
            </a:r>
          </a:p>
          <a:p>
            <a:r>
              <a:rPr lang="en-US" dirty="0"/>
              <a:t>VirtualBox will start up a virtual machine and ask for a </a:t>
            </a:r>
            <a:r>
              <a:rPr lang="en-US" i="1" dirty="0"/>
              <a:t>virtual optical disk file</a:t>
            </a:r>
            <a:r>
              <a:rPr lang="en-US" dirty="0"/>
              <a:t>. This will be the </a:t>
            </a:r>
            <a:r>
              <a:rPr lang="en-US" b="1" dirty="0"/>
              <a:t>.</a:t>
            </a:r>
            <a:r>
              <a:rPr lang="en-US" b="1" dirty="0" err="1"/>
              <a:t>iso</a:t>
            </a:r>
            <a:r>
              <a:rPr lang="en-US" dirty="0"/>
              <a:t> file that you downloaded through the FreeBSD website. Navigate to this file by clicking the small file symbol next to the drop-down menu. Once selected, the booting process will continue and the FreeBSD installer will start.</a:t>
            </a:r>
          </a:p>
          <a:p>
            <a:pPr fontAlgn="base"/>
            <a:r>
              <a:rPr lang="en-US" dirty="0"/>
              <a:t>The next steps will be to configure FreeBSD. When in doubt, use the default options provided.  The next few slides will guide you through this process. You can also follow the </a:t>
            </a:r>
            <a:r>
              <a:rPr lang="en-US" dirty="0">
                <a:hlinkClick r:id="rId2"/>
              </a:rPr>
              <a:t>FreeBSD handbook’s installation guide</a:t>
            </a:r>
            <a:r>
              <a:rPr lang="en-US" dirty="0"/>
              <a:t> https://www.freebsd.org/doc/handbook/using-bsdinstall.html to configure and set up your system. </a:t>
            </a:r>
          </a:p>
          <a:p>
            <a:endParaRPr lang="en-US" dirty="0"/>
          </a:p>
        </p:txBody>
      </p:sp>
    </p:spTree>
    <p:extLst>
      <p:ext uri="{BB962C8B-B14F-4D97-AF65-F5344CB8AC3E}">
        <p14:creationId xmlns:p14="http://schemas.microsoft.com/office/powerpoint/2010/main" val="4096099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bsdinstall</a:t>
            </a:r>
            <a:r>
              <a:rPr lang="en-US" dirty="0"/>
              <a:t> Setup</a:t>
            </a:r>
          </a:p>
        </p:txBody>
      </p:sp>
      <p:sp>
        <p:nvSpPr>
          <p:cNvPr id="3" name="Content Placeholder 2"/>
          <p:cNvSpPr>
            <a:spLocks noGrp="1"/>
          </p:cNvSpPr>
          <p:nvPr>
            <p:ph idx="1"/>
          </p:nvPr>
        </p:nvSpPr>
        <p:spPr/>
        <p:txBody>
          <a:bodyPr>
            <a:normAutofit/>
          </a:bodyPr>
          <a:lstStyle/>
          <a:p>
            <a:r>
              <a:rPr lang="en-US" sz="1500" dirty="0"/>
              <a:t>After the first boot, users will be directed to the welcome menu. </a:t>
            </a:r>
            <a:r>
              <a:rPr lang="en-US" sz="1500" b="1" dirty="0"/>
              <a:t>Arrow </a:t>
            </a:r>
            <a:r>
              <a:rPr lang="en-US" sz="1500" dirty="0"/>
              <a:t>keys</a:t>
            </a:r>
            <a:r>
              <a:rPr lang="en-US" sz="1500" b="1" dirty="0"/>
              <a:t> </a:t>
            </a:r>
            <a:r>
              <a:rPr lang="en-US" sz="1500" dirty="0"/>
              <a:t>can be used to navigate through the options while the </a:t>
            </a:r>
            <a:r>
              <a:rPr lang="en-US" sz="1500" b="1" dirty="0"/>
              <a:t>Enter</a:t>
            </a:r>
            <a:r>
              <a:rPr lang="en-US" sz="1500" dirty="0"/>
              <a:t> key will be used to save the selection and move onto the next menu. To begin installation, select the first [ Install ] option.</a:t>
            </a:r>
          </a:p>
          <a:p>
            <a:r>
              <a:rPr lang="en-US" sz="1500" dirty="0"/>
              <a:t>This will enter </a:t>
            </a:r>
            <a:r>
              <a:rPr lang="en-US" sz="1500" dirty="0" err="1"/>
              <a:t>bdsinstall</a:t>
            </a:r>
            <a:r>
              <a:rPr lang="en-US" sz="1500" dirty="0"/>
              <a:t>, a program that allows users to install FreeBSD while offering multiple options for customization. For now, default options will be all that’s needed. The options are a great tool for more advanced users wanting a more personalized experience.</a:t>
            </a:r>
          </a:p>
          <a:p>
            <a:r>
              <a:rPr lang="en-US" sz="1500" dirty="0"/>
              <a:t>First, the installer will display a menu for </a:t>
            </a:r>
            <a:r>
              <a:rPr lang="en-US" sz="1500" dirty="0" err="1"/>
              <a:t>keymap</a:t>
            </a:r>
            <a:r>
              <a:rPr lang="en-US" sz="1500" dirty="0"/>
              <a:t> selection. Highlight the option to continue with the default </a:t>
            </a:r>
            <a:r>
              <a:rPr lang="en-US" sz="1500" dirty="0" err="1"/>
              <a:t>keymap</a:t>
            </a:r>
            <a:r>
              <a:rPr lang="en-US" sz="1500" dirty="0"/>
              <a:t> and press </a:t>
            </a:r>
            <a:r>
              <a:rPr lang="en-US" sz="1500" b="1" dirty="0"/>
              <a:t>Enter</a:t>
            </a:r>
            <a:r>
              <a:rPr lang="en-US" sz="1500" dirty="0"/>
              <a:t> to use the default keyboard layout.</a:t>
            </a:r>
          </a:p>
          <a:p>
            <a:r>
              <a:rPr lang="en-US" sz="1500" dirty="0"/>
              <a:t>The installer will then allow the user to set a hostname for the system. Type in a hostname that is unique for your network. Hit </a:t>
            </a:r>
            <a:r>
              <a:rPr lang="en-US" sz="1500" b="1" dirty="0"/>
              <a:t>Enter</a:t>
            </a:r>
            <a:r>
              <a:rPr lang="en-US" sz="1500" dirty="0"/>
              <a:t> again to save the new name.</a:t>
            </a:r>
          </a:p>
          <a:p>
            <a:r>
              <a:rPr lang="en-US" sz="1500" dirty="0"/>
              <a:t>After a hostname is selected and saved, the installer will prompt the user to select components to install. Stick with the default options and hit </a:t>
            </a:r>
            <a:r>
              <a:rPr lang="en-US" sz="1500" b="1" dirty="0"/>
              <a:t>Enter</a:t>
            </a:r>
            <a:r>
              <a:rPr lang="en-US" sz="1500" dirty="0"/>
              <a:t> to continue.</a:t>
            </a:r>
          </a:p>
          <a:p>
            <a:pPr marL="0" indent="0">
              <a:buNone/>
            </a:pPr>
            <a:endParaRPr lang="en-US" sz="1500" dirty="0"/>
          </a:p>
        </p:txBody>
      </p:sp>
    </p:spTree>
    <p:extLst>
      <p:ext uri="{BB962C8B-B14F-4D97-AF65-F5344CB8AC3E}">
        <p14:creationId xmlns:p14="http://schemas.microsoft.com/office/powerpoint/2010/main" val="17462582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bsdinstall</a:t>
            </a:r>
            <a:r>
              <a:rPr lang="en-US" dirty="0"/>
              <a:t> Setup Cont.</a:t>
            </a:r>
          </a:p>
        </p:txBody>
      </p:sp>
      <p:sp>
        <p:nvSpPr>
          <p:cNvPr id="3" name="Content Placeholder 2"/>
          <p:cNvSpPr>
            <a:spLocks noGrp="1"/>
          </p:cNvSpPr>
          <p:nvPr>
            <p:ph idx="1"/>
          </p:nvPr>
        </p:nvSpPr>
        <p:spPr/>
        <p:txBody>
          <a:bodyPr>
            <a:normAutofit/>
          </a:bodyPr>
          <a:lstStyle/>
          <a:p>
            <a:r>
              <a:rPr lang="en-US" sz="1600" dirty="0"/>
              <a:t>The installer will guide the user through the process of allocating disk space. This will allow FreeBSD to set up a partition scheme.</a:t>
            </a:r>
          </a:p>
          <a:p>
            <a:r>
              <a:rPr lang="en-US" sz="1600" dirty="0"/>
              <a:t>Choose the Auto (UFS) Guided Disk Setup</a:t>
            </a:r>
          </a:p>
          <a:p>
            <a:r>
              <a:rPr lang="en-US" sz="1600" dirty="0"/>
              <a:t>Confirm your selection</a:t>
            </a:r>
          </a:p>
          <a:p>
            <a:r>
              <a:rPr lang="en-US" sz="1600" dirty="0"/>
              <a:t>Use the Entire disk (ada0), this will make sure that all allocation disk space will be utilized.</a:t>
            </a:r>
          </a:p>
          <a:p>
            <a:r>
              <a:rPr lang="en-US" sz="1600" dirty="0"/>
              <a:t>Select GPT Partitions when prompted for a partition scheme. To navigate, use the </a:t>
            </a:r>
            <a:r>
              <a:rPr lang="en-US" sz="1600" b="1" dirty="0"/>
              <a:t>arrow keys</a:t>
            </a:r>
            <a:r>
              <a:rPr lang="en-US" sz="1600" dirty="0"/>
              <a:t> and </a:t>
            </a:r>
            <a:r>
              <a:rPr lang="en-US" sz="1600" b="1" dirty="0"/>
              <a:t>Space </a:t>
            </a:r>
            <a:r>
              <a:rPr lang="en-US" sz="1600" dirty="0"/>
              <a:t>to select the GPT option.</a:t>
            </a:r>
            <a:endParaRPr lang="en-US" sz="1600" b="1" dirty="0"/>
          </a:p>
          <a:p>
            <a:r>
              <a:rPr lang="en-US" sz="1600" dirty="0"/>
              <a:t>When prompted, complete the setup process and create the disk partition by selecting [ Finish ] and [ Commit ]. Once these changes have been saved and committed, </a:t>
            </a:r>
            <a:r>
              <a:rPr lang="en-US" sz="1600" dirty="0" err="1"/>
              <a:t>bsdinstall</a:t>
            </a:r>
            <a:r>
              <a:rPr lang="en-US" sz="1600" dirty="0"/>
              <a:t> will start the FreeBSD installation process. This may take a few minutes.</a:t>
            </a:r>
          </a:p>
          <a:p>
            <a:pPr marL="0" indent="0">
              <a:buNone/>
            </a:pPr>
            <a:endParaRPr lang="en-US" sz="1500" dirty="0"/>
          </a:p>
          <a:p>
            <a:pPr marL="0" indent="0">
              <a:buNone/>
            </a:pPr>
            <a:endParaRPr lang="en-US" sz="1500" dirty="0"/>
          </a:p>
        </p:txBody>
      </p:sp>
    </p:spTree>
    <p:extLst>
      <p:ext uri="{BB962C8B-B14F-4D97-AF65-F5344CB8AC3E}">
        <p14:creationId xmlns:p14="http://schemas.microsoft.com/office/powerpoint/2010/main" val="71079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4C048-C710-4651-B491-36BDABCB959E}"/>
              </a:ext>
            </a:extLst>
          </p:cNvPr>
          <p:cNvSpPr>
            <a:spLocks noGrp="1"/>
          </p:cNvSpPr>
          <p:nvPr>
            <p:ph type="title"/>
          </p:nvPr>
        </p:nvSpPr>
        <p:spPr/>
        <p:txBody>
          <a:bodyPr/>
          <a:lstStyle/>
          <a:p>
            <a:r>
              <a:rPr lang="en-US" dirty="0"/>
              <a:t>Welcome!</a:t>
            </a:r>
          </a:p>
        </p:txBody>
      </p:sp>
      <p:sp>
        <p:nvSpPr>
          <p:cNvPr id="3" name="Content Placeholder 2">
            <a:extLst>
              <a:ext uri="{FF2B5EF4-FFF2-40B4-BE49-F238E27FC236}">
                <a16:creationId xmlns:a16="http://schemas.microsoft.com/office/drawing/2014/main" id="{2A0F0545-FBAD-4CA7-A9C0-5407213F3B4F}"/>
              </a:ext>
            </a:extLst>
          </p:cNvPr>
          <p:cNvSpPr>
            <a:spLocks noGrp="1"/>
          </p:cNvSpPr>
          <p:nvPr>
            <p:ph idx="1"/>
          </p:nvPr>
        </p:nvSpPr>
        <p:spPr/>
        <p:txBody>
          <a:bodyPr>
            <a:normAutofit fontScale="92500" lnSpcReduction="10000"/>
          </a:bodyPr>
          <a:lstStyle/>
          <a:p>
            <a:pPr marL="0" indent="0">
              <a:buNone/>
            </a:pPr>
            <a:r>
              <a:rPr lang="en-US" dirty="0"/>
              <a:t>			</a:t>
            </a:r>
          </a:p>
          <a:p>
            <a:pPr marL="0" indent="0">
              <a:buNone/>
            </a:pPr>
            <a:r>
              <a:rPr lang="en-US" b="1" dirty="0"/>
              <a:t>Today We Will</a:t>
            </a:r>
            <a:r>
              <a:rPr lang="en-US" dirty="0"/>
              <a:t>:</a:t>
            </a:r>
          </a:p>
          <a:p>
            <a:r>
              <a:rPr lang="en-US" dirty="0"/>
              <a:t>- Learn about FreeBSD</a:t>
            </a:r>
          </a:p>
          <a:p>
            <a:r>
              <a:rPr lang="en-US" dirty="0"/>
              <a:t>- Setup a FreeBSD desktop</a:t>
            </a:r>
          </a:p>
          <a:p>
            <a:r>
              <a:rPr lang="en-US" dirty="0"/>
              <a:t>- Access the Internet</a:t>
            </a:r>
          </a:p>
          <a:p>
            <a:r>
              <a:rPr lang="en-US" b="1" dirty="0"/>
              <a:t>Workshop Goals:</a:t>
            </a:r>
          </a:p>
          <a:p>
            <a:pPr fontAlgn="base"/>
            <a:r>
              <a:rPr lang="en-US" dirty="0"/>
              <a:t>- Introduce new people to FreeBSD</a:t>
            </a:r>
          </a:p>
          <a:p>
            <a:pPr fontAlgn="base"/>
            <a:r>
              <a:rPr lang="en-US" dirty="0"/>
              <a:t>- Encourage people to play and use FreeBSD</a:t>
            </a:r>
          </a:p>
          <a:p>
            <a:pPr fontAlgn="base"/>
            <a:r>
              <a:rPr lang="en-US" dirty="0"/>
              <a:t>- Get people to contribute to the Project</a:t>
            </a:r>
          </a:p>
        </p:txBody>
      </p:sp>
    </p:spTree>
    <p:extLst>
      <p:ext uri="{BB962C8B-B14F-4D97-AF65-F5344CB8AC3E}">
        <p14:creationId xmlns:p14="http://schemas.microsoft.com/office/powerpoint/2010/main" val="12963817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FreeBSD Post-Installation</a:t>
            </a:r>
          </a:p>
        </p:txBody>
      </p:sp>
      <p:sp>
        <p:nvSpPr>
          <p:cNvPr id="3" name="Content Placeholder 2"/>
          <p:cNvSpPr>
            <a:spLocks noGrp="1"/>
          </p:cNvSpPr>
          <p:nvPr>
            <p:ph idx="1"/>
          </p:nvPr>
        </p:nvSpPr>
        <p:spPr/>
        <p:txBody>
          <a:bodyPr>
            <a:normAutofit fontScale="92500" lnSpcReduction="20000"/>
          </a:bodyPr>
          <a:lstStyle/>
          <a:p>
            <a:r>
              <a:rPr lang="en-US" sz="1500" dirty="0"/>
              <a:t>While the FreeBSD installation process has been completed, there are a few more configuration options that need to be set before booting into the newly installed system.</a:t>
            </a:r>
          </a:p>
          <a:p>
            <a:r>
              <a:rPr lang="en-US" sz="1500" dirty="0"/>
              <a:t>First, the </a:t>
            </a:r>
            <a:r>
              <a:rPr lang="en-US" sz="1500" i="1" dirty="0"/>
              <a:t>root </a:t>
            </a:r>
            <a:r>
              <a:rPr lang="en-US" sz="1500" dirty="0"/>
              <a:t>password must be set. The </a:t>
            </a:r>
            <a:r>
              <a:rPr lang="en-US" sz="1500" i="1" dirty="0"/>
              <a:t>root</a:t>
            </a:r>
            <a:r>
              <a:rPr lang="en-US" sz="1500" dirty="0"/>
              <a:t> account is a </a:t>
            </a:r>
            <a:r>
              <a:rPr lang="en-US" sz="1500" dirty="0" err="1"/>
              <a:t>superuser</a:t>
            </a:r>
            <a:r>
              <a:rPr lang="en-US" sz="1500" dirty="0"/>
              <a:t> that has access to all files and commands. Characters that are typed during this section will not be displayed on the screen. Type the new root password and then a second time when prompted.</a:t>
            </a:r>
          </a:p>
          <a:p>
            <a:r>
              <a:rPr lang="en-US" sz="1500" dirty="0"/>
              <a:t>Next, FreeBSD will need to configure the network interfaces found on the computer. Select </a:t>
            </a:r>
            <a:r>
              <a:rPr lang="en-US" sz="1500" b="1" dirty="0"/>
              <a:t>Enter</a:t>
            </a:r>
            <a:r>
              <a:rPr lang="en-US" sz="1500" dirty="0"/>
              <a:t> to continue. The default options should be used.</a:t>
            </a:r>
          </a:p>
          <a:p>
            <a:r>
              <a:rPr lang="en-US" sz="1500" dirty="0"/>
              <a:t>Select [ Yes ] to configure IPv4</a:t>
            </a:r>
          </a:p>
          <a:p>
            <a:r>
              <a:rPr lang="en-US" sz="1500" dirty="0"/>
              <a:t>Select [ Yes ] to use DHCP to configure</a:t>
            </a:r>
          </a:p>
          <a:p>
            <a:r>
              <a:rPr lang="en-US" sz="1500" dirty="0"/>
              <a:t>Select [ Yes ] to configure IPv6</a:t>
            </a:r>
          </a:p>
          <a:p>
            <a:r>
              <a:rPr lang="en-US" sz="1500" dirty="0"/>
              <a:t>Select [ Yes ] to try SLAAC</a:t>
            </a:r>
          </a:p>
          <a:p>
            <a:r>
              <a:rPr lang="en-US" sz="1500" dirty="0"/>
              <a:t>At this point you will be directed to a menu with Resolver Configuration values, hit </a:t>
            </a:r>
            <a:r>
              <a:rPr lang="en-US" sz="1500" b="1" dirty="0"/>
              <a:t>Enter</a:t>
            </a:r>
            <a:r>
              <a:rPr lang="en-US" sz="1500" dirty="0"/>
              <a:t> to continue to the next step.</a:t>
            </a:r>
          </a:p>
        </p:txBody>
      </p:sp>
    </p:spTree>
    <p:extLst>
      <p:ext uri="{BB962C8B-B14F-4D97-AF65-F5344CB8AC3E}">
        <p14:creationId xmlns:p14="http://schemas.microsoft.com/office/powerpoint/2010/main" val="2282282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FreeBSD Post-Installation</a:t>
            </a:r>
          </a:p>
        </p:txBody>
      </p:sp>
      <p:sp>
        <p:nvSpPr>
          <p:cNvPr id="3" name="Content Placeholder 2"/>
          <p:cNvSpPr>
            <a:spLocks noGrp="1"/>
          </p:cNvSpPr>
          <p:nvPr>
            <p:ph idx="1"/>
          </p:nvPr>
        </p:nvSpPr>
        <p:spPr/>
        <p:txBody>
          <a:bodyPr>
            <a:normAutofit/>
          </a:bodyPr>
          <a:lstStyle/>
          <a:p>
            <a:r>
              <a:rPr lang="en-US" sz="1500" dirty="0"/>
              <a:t>The next menu is a large list of regions for time zone configuration. Use the arrow keys to navigate to the correct region and hit </a:t>
            </a:r>
            <a:r>
              <a:rPr lang="en-US" sz="1500" b="1" dirty="0"/>
              <a:t>Enter</a:t>
            </a:r>
            <a:r>
              <a:rPr lang="en-US" sz="1500" dirty="0"/>
              <a:t>. Next, navigate to the correct country or region. Finally, identify and choose the correct time zone. Select [ Yes] to confirm.</a:t>
            </a:r>
          </a:p>
          <a:p>
            <a:r>
              <a:rPr lang="en-US" sz="1500" dirty="0"/>
              <a:t>A menu to set the correct date will be next, while you can navigate through the menu to set date, choose [ Skip ] if the displayed date is already correct. [ Skip ] the next menu as the time zone was set up in the previous configuration menu.</a:t>
            </a:r>
          </a:p>
          <a:p>
            <a:r>
              <a:rPr lang="en-US" sz="1500" dirty="0"/>
              <a:t>The next two menus will be to configure what system services will be started when the system boots. All services are optional and for now select [ OK ] in both menus to continue with the default configuration.</a:t>
            </a:r>
          </a:p>
          <a:p>
            <a:r>
              <a:rPr lang="en-US" sz="1500" dirty="0"/>
              <a:t>The next step will be to add a user besides </a:t>
            </a:r>
            <a:r>
              <a:rPr lang="en-US" sz="1500" i="1" dirty="0"/>
              <a:t>root</a:t>
            </a:r>
            <a:r>
              <a:rPr lang="en-US" sz="1500" dirty="0"/>
              <a:t>. Because </a:t>
            </a:r>
            <a:r>
              <a:rPr lang="en-US" sz="1500" i="1" dirty="0"/>
              <a:t>root </a:t>
            </a:r>
            <a:r>
              <a:rPr lang="en-US" sz="1500" dirty="0"/>
              <a:t>has no limits and protection, it is recommended to log in to the system using a user account to limit the damage if a mistake is made (even a typo could be catastrophic).</a:t>
            </a:r>
          </a:p>
        </p:txBody>
      </p:sp>
    </p:spTree>
    <p:extLst>
      <p:ext uri="{BB962C8B-B14F-4D97-AF65-F5344CB8AC3E}">
        <p14:creationId xmlns:p14="http://schemas.microsoft.com/office/powerpoint/2010/main" val="28677311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FreeBSD Post-Installation</a:t>
            </a:r>
          </a:p>
        </p:txBody>
      </p:sp>
      <p:sp>
        <p:nvSpPr>
          <p:cNvPr id="3" name="Content Placeholder 2"/>
          <p:cNvSpPr>
            <a:spLocks noGrp="1"/>
          </p:cNvSpPr>
          <p:nvPr>
            <p:ph idx="1"/>
          </p:nvPr>
        </p:nvSpPr>
        <p:spPr/>
        <p:txBody>
          <a:bodyPr>
            <a:normAutofit fontScale="85000" lnSpcReduction="20000"/>
          </a:bodyPr>
          <a:lstStyle/>
          <a:p>
            <a:r>
              <a:rPr lang="en-US" sz="1500" dirty="0"/>
              <a:t>When prompted to create a user account select [ Yes ]. </a:t>
            </a:r>
            <a:r>
              <a:rPr lang="en-US" sz="1500" dirty="0" err="1"/>
              <a:t>Bsdinstall</a:t>
            </a:r>
            <a:r>
              <a:rPr lang="en-US" sz="1500" dirty="0"/>
              <a:t> will follow with a series of prompts to customize the account. Below is a quick summary of the information to input. For clarity, text in bold notates when the user should input text and not just use the default option:</a:t>
            </a:r>
          </a:p>
          <a:p>
            <a:pPr>
              <a:buFont typeface="Arial"/>
              <a:buChar char="•"/>
            </a:pPr>
            <a:r>
              <a:rPr lang="en-US" sz="1500" dirty="0"/>
              <a:t> Username – username used to log in. </a:t>
            </a:r>
            <a:r>
              <a:rPr lang="en-US" sz="1500" b="1" dirty="0"/>
              <a:t>Username is case sensitive and should not contain spaces</a:t>
            </a:r>
          </a:p>
          <a:p>
            <a:pPr>
              <a:buFont typeface="Arial"/>
              <a:buChar char="•"/>
            </a:pPr>
            <a:r>
              <a:rPr lang="en-US" sz="1500" dirty="0"/>
              <a:t> Full name – </a:t>
            </a:r>
            <a:r>
              <a:rPr lang="en-US" sz="1500" b="1" dirty="0"/>
              <a:t>The user’s full name</a:t>
            </a:r>
          </a:p>
          <a:p>
            <a:pPr>
              <a:buFont typeface="Arial"/>
              <a:buChar char="•"/>
            </a:pPr>
            <a:r>
              <a:rPr lang="en-US" sz="1500" dirty="0"/>
              <a:t> </a:t>
            </a:r>
            <a:r>
              <a:rPr lang="en-US" sz="1500" dirty="0" err="1"/>
              <a:t>Uid</a:t>
            </a:r>
            <a:r>
              <a:rPr lang="en-US" sz="1500" dirty="0"/>
              <a:t> – user ID (leave this blank)</a:t>
            </a:r>
          </a:p>
          <a:p>
            <a:pPr>
              <a:buFont typeface="Arial"/>
              <a:buChar char="•"/>
            </a:pPr>
            <a:r>
              <a:rPr lang="en-US" sz="1500" dirty="0"/>
              <a:t> Login group – The user’s group (leave blank)</a:t>
            </a:r>
          </a:p>
          <a:p>
            <a:pPr>
              <a:buFont typeface="Arial"/>
              <a:buChar char="•"/>
            </a:pPr>
            <a:r>
              <a:rPr lang="en-US" sz="1500" dirty="0"/>
              <a:t> Invite user into other groups? – Additional groups for the user. </a:t>
            </a:r>
            <a:r>
              <a:rPr lang="en-US" sz="1500" b="1" dirty="0"/>
              <a:t>Type </a:t>
            </a:r>
            <a:r>
              <a:rPr lang="en-US" sz="1500" b="1" i="1" dirty="0"/>
              <a:t>wheel </a:t>
            </a:r>
            <a:r>
              <a:rPr lang="en-US" sz="1500" b="1" dirty="0"/>
              <a:t>here, which will give admin access.</a:t>
            </a:r>
          </a:p>
          <a:p>
            <a:pPr>
              <a:buFont typeface="Arial"/>
              <a:buChar char="•"/>
            </a:pPr>
            <a:r>
              <a:rPr lang="en-US" sz="1500" b="1" dirty="0"/>
              <a:t> </a:t>
            </a:r>
            <a:r>
              <a:rPr lang="en-US" sz="1500" dirty="0"/>
              <a:t>Login Class – (leave blank)</a:t>
            </a:r>
          </a:p>
          <a:p>
            <a:pPr>
              <a:buFont typeface="Arial"/>
              <a:buChar char="•"/>
            </a:pPr>
            <a:r>
              <a:rPr lang="en-US" sz="1500" dirty="0"/>
              <a:t> Shell – (leave blank)</a:t>
            </a:r>
          </a:p>
          <a:p>
            <a:pPr>
              <a:buFont typeface="Arial"/>
              <a:buChar char="•"/>
            </a:pPr>
            <a:r>
              <a:rPr lang="en-US" sz="1500" dirty="0"/>
              <a:t> Home directory –  The user’s home directory (leave blank)</a:t>
            </a:r>
          </a:p>
          <a:p>
            <a:pPr>
              <a:buFont typeface="Arial"/>
              <a:buChar char="•"/>
            </a:pPr>
            <a:r>
              <a:rPr lang="en-US" sz="1500" dirty="0"/>
              <a:t> Home directory permissions – Permissions on the user’s home directory (leave blank)</a:t>
            </a:r>
          </a:p>
          <a:p>
            <a:pPr>
              <a:buFont typeface="Arial"/>
              <a:buChar char="•"/>
            </a:pPr>
            <a:endParaRPr lang="en-US" sz="1500" dirty="0"/>
          </a:p>
          <a:p>
            <a:pPr>
              <a:buFont typeface="Arial"/>
              <a:buChar char="•"/>
            </a:pPr>
            <a:endParaRPr lang="en-US" sz="1500" b="1" dirty="0"/>
          </a:p>
        </p:txBody>
      </p:sp>
    </p:spTree>
    <p:extLst>
      <p:ext uri="{BB962C8B-B14F-4D97-AF65-F5344CB8AC3E}">
        <p14:creationId xmlns:p14="http://schemas.microsoft.com/office/powerpoint/2010/main" val="21112527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FreeBSD Post-Installation</a:t>
            </a:r>
          </a:p>
        </p:txBody>
      </p:sp>
      <p:sp>
        <p:nvSpPr>
          <p:cNvPr id="3" name="Content Placeholder 2"/>
          <p:cNvSpPr>
            <a:spLocks noGrp="1"/>
          </p:cNvSpPr>
          <p:nvPr>
            <p:ph idx="1"/>
          </p:nvPr>
        </p:nvSpPr>
        <p:spPr/>
        <p:txBody>
          <a:bodyPr>
            <a:normAutofit fontScale="92500" lnSpcReduction="20000"/>
          </a:bodyPr>
          <a:lstStyle/>
          <a:p>
            <a:pPr>
              <a:buFont typeface="Arial"/>
              <a:buChar char="•"/>
            </a:pPr>
            <a:r>
              <a:rPr lang="en-US" sz="1500" dirty="0"/>
              <a:t> Use password-based authentication? – Prompts user to input password at login (leave blank)</a:t>
            </a:r>
          </a:p>
          <a:p>
            <a:pPr>
              <a:buFont typeface="Arial"/>
              <a:buChar char="•"/>
            </a:pPr>
            <a:r>
              <a:rPr lang="en-US" sz="1500" dirty="0"/>
              <a:t> Use an empty password? – Option to use a blank password, though this is insecure (leave blank)</a:t>
            </a:r>
          </a:p>
          <a:p>
            <a:pPr>
              <a:buFont typeface="Arial"/>
              <a:buChar char="•"/>
            </a:pPr>
            <a:r>
              <a:rPr lang="en-US" sz="1500" dirty="0"/>
              <a:t> Use a random password? – Option for a randomized password (leave blank)</a:t>
            </a:r>
          </a:p>
          <a:p>
            <a:pPr>
              <a:buFont typeface="Arial"/>
              <a:buChar char="•"/>
            </a:pPr>
            <a:r>
              <a:rPr lang="en-US" sz="1500" dirty="0"/>
              <a:t> Enter password – The password for this user. </a:t>
            </a:r>
            <a:r>
              <a:rPr lang="en-US" sz="1500" b="1" dirty="0"/>
              <a:t>Characters typed will not show on screen.</a:t>
            </a:r>
          </a:p>
          <a:p>
            <a:pPr>
              <a:buFont typeface="Arial"/>
              <a:buChar char="•"/>
            </a:pPr>
            <a:r>
              <a:rPr lang="en-US" sz="1500" b="1" dirty="0"/>
              <a:t> </a:t>
            </a:r>
            <a:r>
              <a:rPr lang="en-US" sz="1500" dirty="0"/>
              <a:t>Enter password again – </a:t>
            </a:r>
            <a:r>
              <a:rPr lang="en-US" sz="1500" b="1" dirty="0"/>
              <a:t>The password must be typed again for verification.</a:t>
            </a:r>
          </a:p>
          <a:p>
            <a:pPr>
              <a:buFont typeface="Arial"/>
              <a:buChar char="•"/>
            </a:pPr>
            <a:r>
              <a:rPr lang="en-US" sz="1500" b="1" dirty="0"/>
              <a:t> </a:t>
            </a:r>
            <a:r>
              <a:rPr lang="en-US" sz="1500" dirty="0"/>
              <a:t>Lock out the account after creation? – Option to lock out use (leave blank)</a:t>
            </a:r>
          </a:p>
          <a:p>
            <a:pPr>
              <a:buFont typeface="Arial"/>
              <a:buChar char="•"/>
            </a:pPr>
            <a:r>
              <a:rPr lang="en-US" sz="1500" b="1" dirty="0"/>
              <a:t> </a:t>
            </a:r>
            <a:r>
              <a:rPr lang="en-US" sz="1500" dirty="0"/>
              <a:t>User will be prompted to review the summary. If a mistake was made enter </a:t>
            </a:r>
            <a:r>
              <a:rPr lang="en-US" sz="1500" i="1" dirty="0"/>
              <a:t>no</a:t>
            </a:r>
            <a:r>
              <a:rPr lang="en-US" sz="1500" dirty="0"/>
              <a:t> and try again. If everything is correct, enter </a:t>
            </a:r>
            <a:r>
              <a:rPr lang="en-US" sz="1500" i="1" dirty="0"/>
              <a:t>yes</a:t>
            </a:r>
            <a:r>
              <a:rPr lang="en-US" sz="1500" dirty="0"/>
              <a:t> to finalize and create the new user. The menu will then ask if the user wants to create further user accounts, for now enter</a:t>
            </a:r>
            <a:r>
              <a:rPr lang="en-US" sz="1500" i="1" dirty="0"/>
              <a:t> no.</a:t>
            </a:r>
            <a:endParaRPr lang="en-US" sz="1500" dirty="0"/>
          </a:p>
          <a:p>
            <a:pPr marL="0" indent="0">
              <a:buNone/>
            </a:pPr>
            <a:r>
              <a:rPr lang="en-US" sz="1500" dirty="0"/>
              <a:t>Final configuration: Use the arrow keys to navigate to </a:t>
            </a:r>
            <a:r>
              <a:rPr lang="en-US" sz="1500" i="1" dirty="0"/>
              <a:t>Handbook </a:t>
            </a:r>
            <a:r>
              <a:rPr lang="en-US" sz="1500" dirty="0"/>
              <a:t>and press </a:t>
            </a:r>
            <a:r>
              <a:rPr lang="en-US" sz="1500" b="1" dirty="0"/>
              <a:t>Enter</a:t>
            </a:r>
            <a:r>
              <a:rPr lang="en-US" sz="1500" dirty="0"/>
              <a:t> to install the FreeBSD Handbook. Select [ Ok ] to begin installation. </a:t>
            </a:r>
          </a:p>
          <a:p>
            <a:pPr marL="0" indent="0">
              <a:buNone/>
            </a:pPr>
            <a:r>
              <a:rPr lang="en-US" sz="1500" dirty="0"/>
              <a:t>Navigate to </a:t>
            </a:r>
            <a:r>
              <a:rPr lang="en-US" sz="1500" i="1" dirty="0"/>
              <a:t>Exit </a:t>
            </a:r>
            <a:r>
              <a:rPr lang="en-US" sz="1500" dirty="0"/>
              <a:t>and hit </a:t>
            </a:r>
            <a:r>
              <a:rPr lang="en-US" sz="1500" b="1" dirty="0"/>
              <a:t>Enter</a:t>
            </a:r>
            <a:r>
              <a:rPr lang="en-US" sz="1500" dirty="0"/>
              <a:t> to finalize changes. Select [ No ] when asked if further manual configuration is required and [ Reboot ] to complete the FreeBSD installation process.</a:t>
            </a:r>
          </a:p>
          <a:p>
            <a:pPr>
              <a:buFont typeface="Arial"/>
              <a:buChar char="•"/>
            </a:pPr>
            <a:endParaRPr lang="en-US" sz="1500" dirty="0"/>
          </a:p>
          <a:p>
            <a:pPr>
              <a:buFont typeface="Arial"/>
              <a:buChar char="•"/>
            </a:pPr>
            <a:endParaRPr lang="en-US" sz="1500" b="1" dirty="0"/>
          </a:p>
        </p:txBody>
      </p:sp>
    </p:spTree>
    <p:extLst>
      <p:ext uri="{BB962C8B-B14F-4D97-AF65-F5344CB8AC3E}">
        <p14:creationId xmlns:p14="http://schemas.microsoft.com/office/powerpoint/2010/main" val="568933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4AF41-0D4E-4744-B2CD-36A0CE844414}"/>
              </a:ext>
            </a:extLst>
          </p:cNvPr>
          <p:cNvSpPr>
            <a:spLocks noGrp="1"/>
          </p:cNvSpPr>
          <p:nvPr>
            <p:ph type="title"/>
          </p:nvPr>
        </p:nvSpPr>
        <p:spPr/>
        <p:txBody>
          <a:bodyPr/>
          <a:lstStyle/>
          <a:p>
            <a:r>
              <a:rPr lang="en-US" dirty="0"/>
              <a:t>Saving Your Configuration</a:t>
            </a:r>
          </a:p>
        </p:txBody>
      </p:sp>
      <p:sp>
        <p:nvSpPr>
          <p:cNvPr id="3" name="Content Placeholder 2">
            <a:extLst>
              <a:ext uri="{FF2B5EF4-FFF2-40B4-BE49-F238E27FC236}">
                <a16:creationId xmlns:a16="http://schemas.microsoft.com/office/drawing/2014/main" id="{BFCD656A-5E9D-4AAD-A65E-444769017A09}"/>
              </a:ext>
            </a:extLst>
          </p:cNvPr>
          <p:cNvSpPr>
            <a:spLocks noGrp="1"/>
          </p:cNvSpPr>
          <p:nvPr>
            <p:ph idx="1"/>
          </p:nvPr>
        </p:nvSpPr>
        <p:spPr>
          <a:xfrm>
            <a:off x="822960" y="953814"/>
            <a:ext cx="7543800" cy="3862552"/>
          </a:xfrm>
        </p:spPr>
        <p:txBody>
          <a:bodyPr>
            <a:normAutofit fontScale="92500" lnSpcReduction="10000"/>
          </a:bodyPr>
          <a:lstStyle/>
          <a:p>
            <a:r>
              <a:rPr lang="en-US" dirty="0"/>
              <a:t>- Once FreeBSD has been properly configured a window will appear asking if you would like to reboot to set the changes. Select “yes” and wait until the FreeBSD booting page appears again. Once this happens, close the virtual machine window and select “Power off the machine”.</a:t>
            </a:r>
          </a:p>
          <a:p>
            <a:r>
              <a:rPr lang="en-US" dirty="0"/>
              <a:t>- On the main VirtualBox application, click the section (on the lower right side of the window) that says “Storage.”  A new window should appear showing the storage options.</a:t>
            </a:r>
          </a:p>
          <a:p>
            <a:r>
              <a:rPr lang="en-US" dirty="0"/>
              <a:t>- Under the main “Controller: IDE” there will be two options. One will be the hard disk that VirtualBox created for the system (it will have a square blue hard drive icon) and the other is the original FreeBSD download (with a light blue disk icon). Right click the </a:t>
            </a:r>
            <a:r>
              <a:rPr lang="en-US" i="1" dirty="0"/>
              <a:t>sub-storage</a:t>
            </a:r>
            <a:r>
              <a:rPr lang="en-US" dirty="0"/>
              <a:t> with the disk icon and select “Remove” from the drop-down menu.</a:t>
            </a:r>
          </a:p>
          <a:p>
            <a:r>
              <a:rPr lang="en-US" dirty="0"/>
              <a:t>- Select “OK” to save your changes and return to the main VirtualBox application. Click “Start” again and the FreeBSD virtual machine should now boot in its configured form. </a:t>
            </a:r>
            <a:r>
              <a:rPr lang="en-US" i="1" dirty="0"/>
              <a:t>You now have FreeBSD installed on your machine!</a:t>
            </a:r>
            <a:endParaRPr lang="en-US" dirty="0"/>
          </a:p>
          <a:p>
            <a:endParaRPr lang="en-US" dirty="0"/>
          </a:p>
          <a:p>
            <a:endParaRPr lang="en-US" dirty="0"/>
          </a:p>
        </p:txBody>
      </p:sp>
    </p:spTree>
    <p:extLst>
      <p:ext uri="{BB962C8B-B14F-4D97-AF65-F5344CB8AC3E}">
        <p14:creationId xmlns:p14="http://schemas.microsoft.com/office/powerpoint/2010/main" val="3572468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50B90-853B-4241-8F11-DBBB623AE7B6}"/>
              </a:ext>
            </a:extLst>
          </p:cNvPr>
          <p:cNvSpPr>
            <a:spLocks noGrp="1"/>
          </p:cNvSpPr>
          <p:nvPr>
            <p:ph type="title"/>
          </p:nvPr>
        </p:nvSpPr>
        <p:spPr/>
        <p:txBody>
          <a:bodyPr/>
          <a:lstStyle/>
          <a:p>
            <a:r>
              <a:rPr lang="en-US" dirty="0"/>
              <a:t>Final Steps</a:t>
            </a:r>
          </a:p>
        </p:txBody>
      </p:sp>
      <p:sp>
        <p:nvSpPr>
          <p:cNvPr id="3" name="Content Placeholder 2">
            <a:extLst>
              <a:ext uri="{FF2B5EF4-FFF2-40B4-BE49-F238E27FC236}">
                <a16:creationId xmlns:a16="http://schemas.microsoft.com/office/drawing/2014/main" id="{6D2D1D31-26A2-4471-9352-008757964F21}"/>
              </a:ext>
            </a:extLst>
          </p:cNvPr>
          <p:cNvSpPr>
            <a:spLocks noGrp="1"/>
          </p:cNvSpPr>
          <p:nvPr>
            <p:ph idx="1"/>
          </p:nvPr>
        </p:nvSpPr>
        <p:spPr>
          <a:xfrm>
            <a:off x="822960" y="993228"/>
            <a:ext cx="7543800" cy="3657599"/>
          </a:xfrm>
        </p:spPr>
        <p:txBody>
          <a:bodyPr>
            <a:normAutofit fontScale="77500" lnSpcReduction="20000"/>
          </a:bodyPr>
          <a:lstStyle/>
          <a:p>
            <a:r>
              <a:rPr lang="en-US" dirty="0"/>
              <a:t>In order to download packages you need to be logged into, or emulate the root user. </a:t>
            </a:r>
          </a:p>
          <a:p>
            <a:br>
              <a:rPr lang="en-US" dirty="0"/>
            </a:br>
            <a:r>
              <a:rPr lang="en-US" dirty="0"/>
              <a:t>$ </a:t>
            </a:r>
            <a:r>
              <a:rPr lang="en-US" dirty="0" err="1"/>
              <a:t>su</a:t>
            </a:r>
            <a:endParaRPr lang="en-US" dirty="0"/>
          </a:p>
          <a:p>
            <a:r>
              <a:rPr lang="en-US" dirty="0"/>
              <a:t>Install the VirtualBox guest addition packages:</a:t>
            </a:r>
          </a:p>
          <a:p>
            <a:r>
              <a:rPr lang="en-US" dirty="0"/>
              <a:t>$ </a:t>
            </a:r>
            <a:r>
              <a:rPr lang="en-US" dirty="0" err="1"/>
              <a:t>pkg</a:t>
            </a:r>
            <a:r>
              <a:rPr lang="en-US" dirty="0"/>
              <a:t> install emulators/</a:t>
            </a:r>
            <a:r>
              <a:rPr lang="en-US" dirty="0" err="1"/>
              <a:t>virtualbox</a:t>
            </a:r>
            <a:r>
              <a:rPr lang="en-US" dirty="0"/>
              <a:t>-</a:t>
            </a:r>
            <a:r>
              <a:rPr lang="en-US" dirty="0" err="1"/>
              <a:t>ose</a:t>
            </a:r>
            <a:r>
              <a:rPr lang="en-US" dirty="0"/>
              <a:t>-additions</a:t>
            </a:r>
          </a:p>
          <a:p>
            <a:r>
              <a:rPr lang="en-US" dirty="0"/>
              <a:t>Open the startup service configuration file located at /</a:t>
            </a:r>
            <a:r>
              <a:rPr lang="en-US" dirty="0" err="1"/>
              <a:t>etc</a:t>
            </a:r>
            <a:r>
              <a:rPr lang="en-US" dirty="0"/>
              <a:t>/</a:t>
            </a:r>
            <a:r>
              <a:rPr lang="en-US" dirty="0" err="1"/>
              <a:t>rc.conf</a:t>
            </a:r>
            <a:r>
              <a:rPr lang="en-US" dirty="0"/>
              <a:t> using the built in text editor </a:t>
            </a:r>
            <a:r>
              <a:rPr lang="en-US" dirty="0" err="1"/>
              <a:t>ee</a:t>
            </a:r>
            <a:r>
              <a:rPr lang="en-US" dirty="0"/>
              <a:t>:</a:t>
            </a:r>
          </a:p>
          <a:p>
            <a:r>
              <a:rPr lang="en-US" dirty="0"/>
              <a:t>$ </a:t>
            </a:r>
            <a:r>
              <a:rPr lang="en-US" dirty="0" err="1"/>
              <a:t>ee</a:t>
            </a:r>
            <a:r>
              <a:rPr lang="en-US" dirty="0"/>
              <a:t> /</a:t>
            </a:r>
            <a:r>
              <a:rPr lang="en-US" dirty="0" err="1"/>
              <a:t>etc</a:t>
            </a:r>
            <a:r>
              <a:rPr lang="en-US" dirty="0"/>
              <a:t>/</a:t>
            </a:r>
            <a:r>
              <a:rPr lang="en-US" dirty="0" err="1"/>
              <a:t>rc.conf</a:t>
            </a:r>
            <a:endParaRPr lang="en-US" dirty="0"/>
          </a:p>
          <a:p>
            <a:r>
              <a:rPr lang="en-US" dirty="0"/>
              <a:t>To edit the file using </a:t>
            </a:r>
            <a:r>
              <a:rPr lang="en-US" dirty="0" err="1"/>
              <a:t>ee</a:t>
            </a:r>
            <a:r>
              <a:rPr lang="en-US" dirty="0"/>
              <a:t>, navigate using the arrow keys and type the text you need to enter. Once you are happy with your changes, press “&lt;Esc&gt; + &lt;Enter&gt;” and press “a” when given the option to </a:t>
            </a:r>
            <a:r>
              <a:rPr lang="en-US" i="1" dirty="0"/>
              <a:t>save changes</a:t>
            </a:r>
            <a:r>
              <a:rPr lang="en-US" dirty="0"/>
              <a:t>.)</a:t>
            </a:r>
          </a:p>
          <a:p>
            <a:r>
              <a:rPr lang="en-US" dirty="0"/>
              <a:t>Add these two lines to the bottom of the file and save your changes:</a:t>
            </a:r>
          </a:p>
          <a:p>
            <a:r>
              <a:rPr lang="en-US" dirty="0" err="1"/>
              <a:t>vboxguest_enable</a:t>
            </a:r>
            <a:r>
              <a:rPr lang="en-US" dirty="0"/>
              <a:t>=“YES”</a:t>
            </a:r>
          </a:p>
          <a:p>
            <a:r>
              <a:rPr lang="en-US" dirty="0" err="1"/>
              <a:t>vboxservice_enable</a:t>
            </a:r>
            <a:r>
              <a:rPr lang="en-US" dirty="0"/>
              <a:t>-=“YES”</a:t>
            </a:r>
            <a:br>
              <a:rPr lang="en-US" dirty="0"/>
            </a:br>
            <a:endParaRPr lang="en-US" dirty="0"/>
          </a:p>
        </p:txBody>
      </p:sp>
    </p:spTree>
    <p:extLst>
      <p:ext uri="{BB962C8B-B14F-4D97-AF65-F5344CB8AC3E}">
        <p14:creationId xmlns:p14="http://schemas.microsoft.com/office/powerpoint/2010/main" val="28688986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1DE2A-2103-44E6-B880-FECFD37E7050}"/>
              </a:ext>
            </a:extLst>
          </p:cNvPr>
          <p:cNvSpPr>
            <a:spLocks noGrp="1"/>
          </p:cNvSpPr>
          <p:nvPr>
            <p:ph type="title"/>
          </p:nvPr>
        </p:nvSpPr>
        <p:spPr/>
        <p:txBody>
          <a:bodyPr/>
          <a:lstStyle/>
          <a:p>
            <a:r>
              <a:rPr lang="en-US" dirty="0"/>
              <a:t>Install Other Software</a:t>
            </a:r>
          </a:p>
        </p:txBody>
      </p:sp>
      <p:sp>
        <p:nvSpPr>
          <p:cNvPr id="3" name="Content Placeholder 2">
            <a:extLst>
              <a:ext uri="{FF2B5EF4-FFF2-40B4-BE49-F238E27FC236}">
                <a16:creationId xmlns:a16="http://schemas.microsoft.com/office/drawing/2014/main" id="{27FDC090-2533-4C0E-BE31-F31D5FB92980}"/>
              </a:ext>
            </a:extLst>
          </p:cNvPr>
          <p:cNvSpPr>
            <a:spLocks noGrp="1"/>
          </p:cNvSpPr>
          <p:nvPr>
            <p:ph idx="1"/>
          </p:nvPr>
        </p:nvSpPr>
        <p:spPr/>
        <p:txBody>
          <a:bodyPr/>
          <a:lstStyle/>
          <a:p>
            <a:r>
              <a:rPr lang="en-US" dirty="0"/>
              <a:t>- Over 30,000 third-party software packages are available to install on FreeBSD!</a:t>
            </a:r>
          </a:p>
          <a:p>
            <a:r>
              <a:rPr lang="en-US" dirty="0"/>
              <a:t>- What applications do you typically use each day?</a:t>
            </a:r>
          </a:p>
          <a:p>
            <a:pPr lvl="1"/>
            <a:r>
              <a:rPr lang="en-US" dirty="0"/>
              <a:t>Word</a:t>
            </a:r>
          </a:p>
          <a:p>
            <a:pPr lvl="1"/>
            <a:r>
              <a:rPr lang="en-US" dirty="0"/>
              <a:t>Excel</a:t>
            </a:r>
          </a:p>
          <a:p>
            <a:pPr lvl="1"/>
            <a:r>
              <a:rPr lang="en-US" dirty="0"/>
              <a:t>Internet Browser</a:t>
            </a:r>
          </a:p>
          <a:p>
            <a:pPr lvl="1"/>
            <a:r>
              <a:rPr lang="en-US" dirty="0"/>
              <a:t>Mail app</a:t>
            </a:r>
          </a:p>
          <a:p>
            <a:pPr marL="150876" lvl="1" indent="0">
              <a:buNone/>
            </a:pPr>
            <a:endParaRPr lang="en-US" dirty="0"/>
          </a:p>
          <a:p>
            <a:pPr marL="150876" lvl="1" indent="0">
              <a:buNone/>
            </a:pPr>
            <a:r>
              <a:rPr lang="en-US" dirty="0"/>
              <a:t>Let’s install an Internet Browser and an Open Source equivalent to Office! </a:t>
            </a:r>
          </a:p>
          <a:p>
            <a:pPr marL="150876" lvl="1" indent="0">
              <a:buNone/>
            </a:pPr>
            <a:r>
              <a:rPr lang="en-US" dirty="0"/>
              <a:t>How do we find out whether the software is available on FreeBSD?</a:t>
            </a:r>
          </a:p>
          <a:p>
            <a:pPr marL="150876" lvl="1" indent="0">
              <a:buNone/>
            </a:pPr>
            <a:r>
              <a:rPr lang="en-US" dirty="0"/>
              <a:t>$ </a:t>
            </a:r>
            <a:r>
              <a:rPr lang="en-US" dirty="0" err="1"/>
              <a:t>pkg</a:t>
            </a:r>
            <a:r>
              <a:rPr lang="en-US" dirty="0"/>
              <a:t> search </a:t>
            </a:r>
            <a:r>
              <a:rPr lang="en-US" dirty="0" err="1"/>
              <a:t>firefox</a:t>
            </a:r>
            <a:endParaRPr lang="en-US" dirty="0"/>
          </a:p>
          <a:p>
            <a:pPr marL="150876" lvl="1" indent="0">
              <a:buNone/>
            </a:pPr>
            <a:r>
              <a:rPr lang="en-US" dirty="0"/>
              <a:t>$ </a:t>
            </a:r>
            <a:r>
              <a:rPr lang="en-US" dirty="0" err="1"/>
              <a:t>pkg</a:t>
            </a:r>
            <a:r>
              <a:rPr lang="en-US" dirty="0"/>
              <a:t> search </a:t>
            </a:r>
            <a:r>
              <a:rPr lang="en-US" dirty="0" err="1"/>
              <a:t>libreoffice</a:t>
            </a:r>
            <a:endParaRPr lang="en-US" dirty="0"/>
          </a:p>
        </p:txBody>
      </p:sp>
    </p:spTree>
    <p:extLst>
      <p:ext uri="{BB962C8B-B14F-4D97-AF65-F5344CB8AC3E}">
        <p14:creationId xmlns:p14="http://schemas.microsoft.com/office/powerpoint/2010/main" val="25610523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BB78F-2983-4E43-9358-BF153A550793}"/>
              </a:ext>
            </a:extLst>
          </p:cNvPr>
          <p:cNvSpPr>
            <a:spLocks noGrp="1"/>
          </p:cNvSpPr>
          <p:nvPr>
            <p:ph type="title"/>
          </p:nvPr>
        </p:nvSpPr>
        <p:spPr/>
        <p:txBody>
          <a:bodyPr/>
          <a:lstStyle/>
          <a:p>
            <a:r>
              <a:rPr lang="en-US" dirty="0"/>
              <a:t>GUI (Desktop) Prep</a:t>
            </a:r>
          </a:p>
        </p:txBody>
      </p:sp>
      <p:sp>
        <p:nvSpPr>
          <p:cNvPr id="3" name="Content Placeholder 2">
            <a:extLst>
              <a:ext uri="{FF2B5EF4-FFF2-40B4-BE49-F238E27FC236}">
                <a16:creationId xmlns:a16="http://schemas.microsoft.com/office/drawing/2014/main" id="{1F2A61F5-1418-46FA-AC40-23771E94AD1D}"/>
              </a:ext>
            </a:extLst>
          </p:cNvPr>
          <p:cNvSpPr>
            <a:spLocks noGrp="1"/>
          </p:cNvSpPr>
          <p:nvPr>
            <p:ph idx="1"/>
          </p:nvPr>
        </p:nvSpPr>
        <p:spPr>
          <a:xfrm>
            <a:off x="822960" y="930166"/>
            <a:ext cx="7543800" cy="3862552"/>
          </a:xfrm>
        </p:spPr>
        <p:txBody>
          <a:bodyPr>
            <a:noAutofit/>
          </a:bodyPr>
          <a:lstStyle/>
          <a:p>
            <a:pPr marL="0" indent="0" fontAlgn="base">
              <a:buNone/>
            </a:pPr>
            <a:r>
              <a:rPr lang="en-US" dirty="0"/>
              <a:t>$ </a:t>
            </a:r>
            <a:r>
              <a:rPr lang="en-US" dirty="0" err="1"/>
              <a:t>pkg</a:t>
            </a:r>
            <a:r>
              <a:rPr lang="en-US" dirty="0"/>
              <a:t> install -y </a:t>
            </a:r>
            <a:r>
              <a:rPr lang="en-US" dirty="0" err="1"/>
              <a:t>xorg</a:t>
            </a:r>
            <a:r>
              <a:rPr lang="en-US" dirty="0"/>
              <a:t> (x windows server)</a:t>
            </a:r>
          </a:p>
          <a:p>
            <a:pPr marL="0" indent="0" fontAlgn="base">
              <a:buNone/>
            </a:pPr>
            <a:r>
              <a:rPr lang="en-US" dirty="0"/>
              <a:t>$ </a:t>
            </a:r>
            <a:r>
              <a:rPr lang="en-US" dirty="0" err="1"/>
              <a:t>startx</a:t>
            </a:r>
            <a:r>
              <a:rPr lang="en-US" dirty="0"/>
              <a:t> (this will test </a:t>
            </a:r>
            <a:r>
              <a:rPr lang="en-US" dirty="0" err="1"/>
              <a:t>xorg</a:t>
            </a:r>
            <a:r>
              <a:rPr lang="en-US" dirty="0"/>
              <a:t> by showing you a little x session with a few terminals and a clock, to exit use right ctrl + F1 then press ctrl + c)</a:t>
            </a:r>
          </a:p>
          <a:p>
            <a:pPr marL="0" indent="0" fontAlgn="base">
              <a:buNone/>
            </a:pPr>
            <a:r>
              <a:rPr lang="en-US" dirty="0"/>
              <a:t>$ </a:t>
            </a:r>
            <a:r>
              <a:rPr lang="en-US" dirty="0" err="1"/>
              <a:t>ee</a:t>
            </a:r>
            <a:r>
              <a:rPr lang="en-US" dirty="0"/>
              <a:t> /boot/</a:t>
            </a:r>
            <a:r>
              <a:rPr lang="en-US" dirty="0" err="1"/>
              <a:t>loader.conf</a:t>
            </a:r>
            <a:r>
              <a:rPr lang="en-US" dirty="0"/>
              <a:t>  and add the following line to the end:</a:t>
            </a:r>
          </a:p>
          <a:p>
            <a:pPr fontAlgn="base"/>
            <a:r>
              <a:rPr lang="en-US" dirty="0" err="1"/>
              <a:t>kern.vty</a:t>
            </a:r>
            <a:r>
              <a:rPr lang="en-US" dirty="0"/>
              <a:t>=</a:t>
            </a:r>
            <a:r>
              <a:rPr lang="en-US" dirty="0" err="1"/>
              <a:t>vt</a:t>
            </a:r>
            <a:endParaRPr lang="en-US" dirty="0"/>
          </a:p>
          <a:p>
            <a:pPr fontAlgn="base">
              <a:lnSpc>
                <a:spcPct val="100000"/>
              </a:lnSpc>
              <a:spcBef>
                <a:spcPts val="0"/>
              </a:spcBef>
              <a:spcAft>
                <a:spcPts val="0"/>
              </a:spcAft>
            </a:pPr>
            <a:r>
              <a:rPr lang="en-US" dirty="0"/>
              <a:t>$ </a:t>
            </a:r>
            <a:r>
              <a:rPr lang="en-US" dirty="0" err="1"/>
              <a:t>ee</a:t>
            </a:r>
            <a:r>
              <a:rPr lang="en-US" dirty="0"/>
              <a:t> /</a:t>
            </a:r>
            <a:r>
              <a:rPr lang="en-US" dirty="0" err="1"/>
              <a:t>usr</a:t>
            </a:r>
            <a:r>
              <a:rPr lang="en-US" dirty="0"/>
              <a:t>/local/</a:t>
            </a:r>
            <a:r>
              <a:rPr lang="en-US" dirty="0" err="1"/>
              <a:t>etc</a:t>
            </a:r>
            <a:r>
              <a:rPr lang="en-US" dirty="0"/>
              <a:t>/X11/</a:t>
            </a:r>
            <a:r>
              <a:rPr lang="en-US" dirty="0" err="1"/>
              <a:t>xorg.conf.d</a:t>
            </a:r>
            <a:r>
              <a:rPr lang="en-US" dirty="0"/>
              <a:t>/driver-</a:t>
            </a:r>
            <a:r>
              <a:rPr lang="en-US" dirty="0" err="1"/>
              <a:t>vboxvideo.conf</a:t>
            </a:r>
            <a:r>
              <a:rPr lang="en-US" dirty="0"/>
              <a:t>  (and add the following content to the new file:</a:t>
            </a:r>
            <a:br>
              <a:rPr lang="en-US" dirty="0"/>
            </a:br>
            <a:endParaRPr lang="en-US" dirty="0"/>
          </a:p>
          <a:p>
            <a:pPr fontAlgn="base">
              <a:lnSpc>
                <a:spcPct val="100000"/>
              </a:lnSpc>
              <a:spcBef>
                <a:spcPts val="0"/>
              </a:spcBef>
              <a:spcAft>
                <a:spcPts val="0"/>
              </a:spcAft>
            </a:pPr>
            <a:r>
              <a:rPr lang="en-US" dirty="0"/>
              <a:t>Section “Device”</a:t>
            </a:r>
          </a:p>
          <a:p>
            <a:pPr fontAlgn="base">
              <a:lnSpc>
                <a:spcPct val="100000"/>
              </a:lnSpc>
              <a:spcBef>
                <a:spcPts val="0"/>
              </a:spcBef>
              <a:spcAft>
                <a:spcPts val="0"/>
              </a:spcAft>
            </a:pPr>
            <a:r>
              <a:rPr lang="en-US" dirty="0"/>
              <a:t>            Identifier “Card0”</a:t>
            </a:r>
          </a:p>
          <a:p>
            <a:pPr fontAlgn="base">
              <a:lnSpc>
                <a:spcPct val="100000"/>
              </a:lnSpc>
              <a:spcBef>
                <a:spcPts val="0"/>
              </a:spcBef>
              <a:spcAft>
                <a:spcPts val="0"/>
              </a:spcAft>
            </a:pPr>
            <a:r>
              <a:rPr lang="en-US" dirty="0"/>
              <a:t>            Driver     “</a:t>
            </a:r>
            <a:r>
              <a:rPr lang="en-US" dirty="0" err="1"/>
              <a:t>vboxvideo</a:t>
            </a:r>
            <a:r>
              <a:rPr lang="en-US" dirty="0"/>
              <a:t>”</a:t>
            </a:r>
          </a:p>
          <a:p>
            <a:pPr fontAlgn="base">
              <a:lnSpc>
                <a:spcPct val="100000"/>
              </a:lnSpc>
              <a:spcBef>
                <a:spcPts val="0"/>
              </a:spcBef>
              <a:spcAft>
                <a:spcPts val="0"/>
              </a:spcAft>
            </a:pPr>
            <a:r>
              <a:rPr lang="en-US" dirty="0" err="1"/>
              <a:t>EndSection</a:t>
            </a:r>
            <a:endParaRPr lang="en-US" dirty="0"/>
          </a:p>
          <a:p>
            <a:br>
              <a:rPr lang="en-US" dirty="0"/>
            </a:br>
            <a:endParaRPr lang="en-US" dirty="0"/>
          </a:p>
        </p:txBody>
      </p:sp>
    </p:spTree>
    <p:extLst>
      <p:ext uri="{BB962C8B-B14F-4D97-AF65-F5344CB8AC3E}">
        <p14:creationId xmlns:p14="http://schemas.microsoft.com/office/powerpoint/2010/main" val="13332950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F755E-8D0A-41DC-BCBA-3FA4BCB1FE3C}"/>
              </a:ext>
            </a:extLst>
          </p:cNvPr>
          <p:cNvSpPr>
            <a:spLocks noGrp="1"/>
          </p:cNvSpPr>
          <p:nvPr>
            <p:ph type="title"/>
          </p:nvPr>
        </p:nvSpPr>
        <p:spPr/>
        <p:txBody>
          <a:bodyPr/>
          <a:lstStyle/>
          <a:p>
            <a:r>
              <a:rPr lang="en-US" dirty="0"/>
              <a:t>Just a Few More Steps</a:t>
            </a:r>
          </a:p>
        </p:txBody>
      </p:sp>
      <p:sp>
        <p:nvSpPr>
          <p:cNvPr id="3" name="Content Placeholder 2">
            <a:extLst>
              <a:ext uri="{FF2B5EF4-FFF2-40B4-BE49-F238E27FC236}">
                <a16:creationId xmlns:a16="http://schemas.microsoft.com/office/drawing/2014/main" id="{244F0FC4-6314-4295-9268-C6117DC39588}"/>
              </a:ext>
            </a:extLst>
          </p:cNvPr>
          <p:cNvSpPr>
            <a:spLocks noGrp="1"/>
          </p:cNvSpPr>
          <p:nvPr>
            <p:ph idx="1"/>
          </p:nvPr>
        </p:nvSpPr>
        <p:spPr>
          <a:xfrm>
            <a:off x="822960" y="1186492"/>
            <a:ext cx="7543800" cy="3417039"/>
          </a:xfrm>
        </p:spPr>
        <p:txBody>
          <a:bodyPr>
            <a:normAutofit lnSpcReduction="10000"/>
          </a:bodyPr>
          <a:lstStyle/>
          <a:p>
            <a:pPr fontAlgn="base"/>
            <a:r>
              <a:rPr lang="en-US" dirty="0"/>
              <a:t>Enter the following commands:</a:t>
            </a:r>
          </a:p>
          <a:p>
            <a:pPr fontAlgn="base"/>
            <a:r>
              <a:rPr lang="en-US" dirty="0"/>
              <a:t>$ </a:t>
            </a:r>
            <a:r>
              <a:rPr lang="en-US" dirty="0" err="1"/>
              <a:t>sysrc</a:t>
            </a:r>
            <a:r>
              <a:rPr lang="en-US" dirty="0"/>
              <a:t> </a:t>
            </a:r>
            <a:r>
              <a:rPr lang="en-US" dirty="0" err="1"/>
              <a:t>dbus_enable</a:t>
            </a:r>
            <a:r>
              <a:rPr lang="en-US" dirty="0"/>
              <a:t>=YES</a:t>
            </a:r>
          </a:p>
          <a:p>
            <a:pPr fontAlgn="base"/>
            <a:r>
              <a:rPr lang="en-US" dirty="0"/>
              <a:t>$ </a:t>
            </a:r>
            <a:r>
              <a:rPr lang="en-US" dirty="0" err="1"/>
              <a:t>dbus-uuidgen</a:t>
            </a:r>
            <a:r>
              <a:rPr lang="en-US" dirty="0"/>
              <a:t> &gt; /</a:t>
            </a:r>
            <a:r>
              <a:rPr lang="en-US" dirty="0" err="1"/>
              <a:t>etc</a:t>
            </a:r>
            <a:r>
              <a:rPr lang="en-US" dirty="0"/>
              <a:t>/machine-id</a:t>
            </a:r>
          </a:p>
          <a:p>
            <a:pPr fontAlgn="base"/>
            <a:r>
              <a:rPr lang="en-US" dirty="0"/>
              <a:t>$ </a:t>
            </a:r>
            <a:r>
              <a:rPr lang="en-US" dirty="0" err="1"/>
              <a:t>pkg</a:t>
            </a:r>
            <a:r>
              <a:rPr lang="en-US" dirty="0"/>
              <a:t> install -y </a:t>
            </a:r>
            <a:r>
              <a:rPr lang="en-US" dirty="0" err="1"/>
              <a:t>sudo</a:t>
            </a:r>
            <a:endParaRPr lang="en-US" dirty="0"/>
          </a:p>
          <a:p>
            <a:pPr fontAlgn="base"/>
            <a:r>
              <a:rPr lang="en-US" dirty="0"/>
              <a:t>$ </a:t>
            </a:r>
            <a:r>
              <a:rPr lang="en-US" dirty="0" err="1"/>
              <a:t>visudo</a:t>
            </a:r>
            <a:r>
              <a:rPr lang="en-US" dirty="0"/>
              <a:t>  (we will use the vi editor this time to edit </a:t>
            </a:r>
            <a:r>
              <a:rPr lang="en-US" dirty="0" err="1"/>
              <a:t>sudo</a:t>
            </a:r>
            <a:r>
              <a:rPr lang="en-US" dirty="0"/>
              <a:t> )  </a:t>
            </a:r>
          </a:p>
          <a:p>
            <a:pPr fontAlgn="base"/>
            <a:r>
              <a:rPr lang="en-US" dirty="0"/>
              <a:t>Within the </a:t>
            </a:r>
            <a:r>
              <a:rPr lang="en-US" dirty="0" err="1"/>
              <a:t>sudo</a:t>
            </a:r>
            <a:r>
              <a:rPr lang="en-US" dirty="0"/>
              <a:t> config type /wheel press Enter and uncomment the line below to allow all members of the wheel group to use </a:t>
            </a:r>
            <a:r>
              <a:rPr lang="en-US" dirty="0" err="1"/>
              <a:t>sudo</a:t>
            </a:r>
            <a:r>
              <a:rPr lang="en-US" dirty="0"/>
              <a:t> (in vi you can type the following to accomplish this task: j0xxZZ) ( pressing j moves down, 0 moves to the beginning of a line, x deletes one character, ZZ is saves and quits)</a:t>
            </a:r>
          </a:p>
          <a:p>
            <a:pPr fontAlgn="base"/>
            <a:r>
              <a:rPr lang="en-US" dirty="0"/>
              <a:t>$ reboot (you can also type </a:t>
            </a:r>
            <a:r>
              <a:rPr lang="en-US" dirty="0" err="1"/>
              <a:t>init</a:t>
            </a:r>
            <a:r>
              <a:rPr lang="en-US" dirty="0"/>
              <a:t> 6 to reboot)</a:t>
            </a:r>
          </a:p>
          <a:p>
            <a:endParaRPr lang="en-US" dirty="0"/>
          </a:p>
        </p:txBody>
      </p:sp>
    </p:spTree>
    <p:extLst>
      <p:ext uri="{BB962C8B-B14F-4D97-AF65-F5344CB8AC3E}">
        <p14:creationId xmlns:p14="http://schemas.microsoft.com/office/powerpoint/2010/main" val="933840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AFA3EA-3D00-455B-9A51-3216538AB238}"/>
              </a:ext>
            </a:extLst>
          </p:cNvPr>
          <p:cNvSpPr>
            <a:spLocks noGrp="1"/>
          </p:cNvSpPr>
          <p:nvPr>
            <p:ph type="title"/>
          </p:nvPr>
        </p:nvSpPr>
        <p:spPr/>
        <p:txBody>
          <a:bodyPr/>
          <a:lstStyle/>
          <a:p>
            <a:r>
              <a:rPr lang="en-US" dirty="0"/>
              <a:t>Set up Command History</a:t>
            </a:r>
          </a:p>
        </p:txBody>
      </p:sp>
      <p:sp>
        <p:nvSpPr>
          <p:cNvPr id="3" name="Content Placeholder 2">
            <a:extLst>
              <a:ext uri="{FF2B5EF4-FFF2-40B4-BE49-F238E27FC236}">
                <a16:creationId xmlns:a16="http://schemas.microsoft.com/office/drawing/2014/main" id="{1248F358-6B4B-4F05-BFFC-E6E739B5863D}"/>
              </a:ext>
            </a:extLst>
          </p:cNvPr>
          <p:cNvSpPr>
            <a:spLocks noGrp="1"/>
          </p:cNvSpPr>
          <p:nvPr>
            <p:ph idx="1"/>
          </p:nvPr>
        </p:nvSpPr>
        <p:spPr/>
        <p:txBody>
          <a:bodyPr>
            <a:normAutofit fontScale="85000" lnSpcReduction="20000"/>
          </a:bodyPr>
          <a:lstStyle/>
          <a:p>
            <a:br>
              <a:rPr lang="en-US" dirty="0"/>
            </a:br>
            <a:r>
              <a:rPr lang="en-US" dirty="0"/>
              <a:t>As regular user run the following: </a:t>
            </a:r>
          </a:p>
          <a:p>
            <a:pPr fontAlgn="base"/>
            <a:r>
              <a:rPr lang="en-US" dirty="0"/>
              <a:t>Enable command history in </a:t>
            </a:r>
            <a:r>
              <a:rPr lang="en-US" dirty="0" err="1"/>
              <a:t>tcsh</a:t>
            </a:r>
            <a:r>
              <a:rPr lang="en-US" dirty="0"/>
              <a:t> so you can have a record of the commands you’ve typed. This can be an extremely valuable tool that you’ll find yourself using a lot. Type history to see the command history</a:t>
            </a:r>
          </a:p>
          <a:p>
            <a:pPr fontAlgn="base"/>
            <a:r>
              <a:rPr lang="en-US" dirty="0"/>
              <a:t>$ </a:t>
            </a:r>
            <a:r>
              <a:rPr lang="en-US" dirty="0" err="1"/>
              <a:t>ee</a:t>
            </a:r>
            <a:r>
              <a:rPr lang="en-US" dirty="0"/>
              <a:t> .</a:t>
            </a:r>
            <a:r>
              <a:rPr lang="en-US" dirty="0" err="1"/>
              <a:t>tcshrc</a:t>
            </a:r>
            <a:r>
              <a:rPr lang="en-US" dirty="0"/>
              <a:t> (add the following contents)</a:t>
            </a:r>
          </a:p>
          <a:p>
            <a:br>
              <a:rPr lang="en-US" dirty="0"/>
            </a:br>
            <a:r>
              <a:rPr lang="en-US" dirty="0"/>
              <a:t>set history = 99999999</a:t>
            </a:r>
          </a:p>
          <a:p>
            <a:r>
              <a:rPr lang="en-US" dirty="0"/>
              <a:t>set </a:t>
            </a:r>
            <a:r>
              <a:rPr lang="en-US" dirty="0" err="1"/>
              <a:t>savehist</a:t>
            </a:r>
            <a:r>
              <a:rPr lang="en-US" dirty="0"/>
              <a:t> = (99999999 merge)</a:t>
            </a:r>
          </a:p>
          <a:p>
            <a:r>
              <a:rPr lang="en-US" dirty="0"/>
              <a:t>set </a:t>
            </a:r>
            <a:r>
              <a:rPr lang="en-US" dirty="0" err="1"/>
              <a:t>histfile</a:t>
            </a:r>
            <a:r>
              <a:rPr lang="en-US" dirty="0"/>
              <a:t> = ~/.</a:t>
            </a:r>
            <a:r>
              <a:rPr lang="en-US" dirty="0" err="1"/>
              <a:t>tcsh_history</a:t>
            </a:r>
            <a:endParaRPr lang="en-US" dirty="0"/>
          </a:p>
          <a:p>
            <a:pPr marL="0" indent="0">
              <a:buNone/>
            </a:pPr>
            <a:r>
              <a:rPr lang="en-US" dirty="0"/>
              <a:t>Save file</a:t>
            </a:r>
          </a:p>
          <a:p>
            <a:br>
              <a:rPr lang="en-US" dirty="0"/>
            </a:br>
            <a:endParaRPr lang="en-US" dirty="0"/>
          </a:p>
        </p:txBody>
      </p:sp>
    </p:spTree>
    <p:extLst>
      <p:ext uri="{BB962C8B-B14F-4D97-AF65-F5344CB8AC3E}">
        <p14:creationId xmlns:p14="http://schemas.microsoft.com/office/powerpoint/2010/main" val="1460690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7B056-7AA7-473B-B229-A5139E601085}"/>
              </a:ext>
            </a:extLst>
          </p:cNvPr>
          <p:cNvSpPr>
            <a:spLocks noGrp="1"/>
          </p:cNvSpPr>
          <p:nvPr>
            <p:ph type="title"/>
          </p:nvPr>
        </p:nvSpPr>
        <p:spPr/>
        <p:txBody>
          <a:bodyPr/>
          <a:lstStyle/>
          <a:p>
            <a:r>
              <a:rPr lang="en-US" dirty="0"/>
              <a:t>Outline of Workshop</a:t>
            </a:r>
          </a:p>
        </p:txBody>
      </p:sp>
      <p:sp>
        <p:nvSpPr>
          <p:cNvPr id="3" name="Content Placeholder 2">
            <a:extLst>
              <a:ext uri="{FF2B5EF4-FFF2-40B4-BE49-F238E27FC236}">
                <a16:creationId xmlns:a16="http://schemas.microsoft.com/office/drawing/2014/main" id="{2C363B4B-7EB3-40F3-BE75-0D756062FE17}"/>
              </a:ext>
            </a:extLst>
          </p:cNvPr>
          <p:cNvSpPr>
            <a:spLocks noGrp="1"/>
          </p:cNvSpPr>
          <p:nvPr>
            <p:ph idx="1"/>
          </p:nvPr>
        </p:nvSpPr>
        <p:spPr/>
        <p:txBody>
          <a:bodyPr>
            <a:normAutofit/>
          </a:bodyPr>
          <a:lstStyle/>
          <a:p>
            <a:r>
              <a:rPr lang="en-US" dirty="0"/>
              <a:t>- Intro to FreeBSD and Eat Pizza</a:t>
            </a:r>
          </a:p>
          <a:p>
            <a:r>
              <a:rPr lang="en-US" dirty="0"/>
              <a:t>- Install FreeBSD on a VM (VirtualBox)</a:t>
            </a:r>
          </a:p>
          <a:p>
            <a:r>
              <a:rPr lang="en-US" dirty="0"/>
              <a:t>- Understand command line versus GUI</a:t>
            </a:r>
          </a:p>
          <a:p>
            <a:r>
              <a:rPr lang="en-US" dirty="0"/>
              <a:t>- Install a GUI (desktop) – We will install Lumina</a:t>
            </a:r>
          </a:p>
          <a:p>
            <a:r>
              <a:rPr lang="en-US" dirty="0"/>
              <a:t>- Install Firefox</a:t>
            </a:r>
          </a:p>
          <a:p>
            <a:pPr fontAlgn="base"/>
            <a:r>
              <a:rPr lang="en-US" dirty="0"/>
              <a:t>- Install Plex</a:t>
            </a:r>
          </a:p>
          <a:p>
            <a:pPr fontAlgn="base"/>
            <a:r>
              <a:rPr lang="en-US" dirty="0"/>
              <a:t>- Install LibreOffice</a:t>
            </a:r>
          </a:p>
          <a:p>
            <a:endParaRPr lang="en-US" dirty="0"/>
          </a:p>
        </p:txBody>
      </p:sp>
    </p:spTree>
    <p:extLst>
      <p:ext uri="{BB962C8B-B14F-4D97-AF65-F5344CB8AC3E}">
        <p14:creationId xmlns:p14="http://schemas.microsoft.com/office/powerpoint/2010/main" val="20931258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8A6636-859B-483F-A763-FF258B6E36DB}"/>
              </a:ext>
            </a:extLst>
          </p:cNvPr>
          <p:cNvSpPr>
            <a:spLocks noGrp="1"/>
          </p:cNvSpPr>
          <p:nvPr>
            <p:ph type="title"/>
          </p:nvPr>
        </p:nvSpPr>
        <p:spPr/>
        <p:txBody>
          <a:bodyPr/>
          <a:lstStyle/>
          <a:p>
            <a:r>
              <a:rPr lang="en-US" dirty="0"/>
              <a:t>Install a GUI</a:t>
            </a:r>
          </a:p>
        </p:txBody>
      </p:sp>
      <p:sp>
        <p:nvSpPr>
          <p:cNvPr id="3" name="Content Placeholder 2">
            <a:extLst>
              <a:ext uri="{FF2B5EF4-FFF2-40B4-BE49-F238E27FC236}">
                <a16:creationId xmlns:a16="http://schemas.microsoft.com/office/drawing/2014/main" id="{12D6A36E-64B2-4D88-8702-956B7B569E22}"/>
              </a:ext>
            </a:extLst>
          </p:cNvPr>
          <p:cNvSpPr>
            <a:spLocks noGrp="1"/>
          </p:cNvSpPr>
          <p:nvPr>
            <p:ph idx="1"/>
          </p:nvPr>
        </p:nvSpPr>
        <p:spPr/>
        <p:txBody>
          <a:bodyPr>
            <a:normAutofit lnSpcReduction="10000"/>
          </a:bodyPr>
          <a:lstStyle/>
          <a:p>
            <a:r>
              <a:rPr lang="en-US" dirty="0"/>
              <a:t>As regular user run the following:</a:t>
            </a:r>
          </a:p>
          <a:p>
            <a:pPr fontAlgn="base"/>
            <a:r>
              <a:rPr lang="en-US" dirty="0"/>
              <a:t>$ </a:t>
            </a:r>
            <a:r>
              <a:rPr lang="en-US" dirty="0" err="1"/>
              <a:t>sudo</a:t>
            </a:r>
            <a:r>
              <a:rPr lang="en-US" dirty="0"/>
              <a:t> </a:t>
            </a:r>
            <a:r>
              <a:rPr lang="en-US" dirty="0" err="1"/>
              <a:t>pkg</a:t>
            </a:r>
            <a:r>
              <a:rPr lang="en-US" dirty="0"/>
              <a:t> install -y </a:t>
            </a:r>
            <a:r>
              <a:rPr lang="en-US" dirty="0" err="1"/>
              <a:t>lumina</a:t>
            </a:r>
            <a:endParaRPr lang="en-US" dirty="0"/>
          </a:p>
          <a:p>
            <a:pPr fontAlgn="base"/>
            <a:r>
              <a:rPr lang="en-US" dirty="0"/>
              <a:t>$ vi .</a:t>
            </a:r>
            <a:r>
              <a:rPr lang="en-US" dirty="0" err="1"/>
              <a:t>xinitrc</a:t>
            </a:r>
            <a:endParaRPr lang="en-US" dirty="0"/>
          </a:p>
          <a:p>
            <a:pPr fontAlgn="base"/>
            <a:r>
              <a:rPr lang="en-US" dirty="0"/>
              <a:t>Within the .</a:t>
            </a:r>
            <a:r>
              <a:rPr lang="en-US" dirty="0" err="1"/>
              <a:t>xinitrc</a:t>
            </a:r>
            <a:r>
              <a:rPr lang="en-US" dirty="0"/>
              <a:t> file type </a:t>
            </a:r>
            <a:r>
              <a:rPr lang="en-US" dirty="0" err="1"/>
              <a:t>i</a:t>
            </a:r>
            <a:r>
              <a:rPr lang="en-US" dirty="0"/>
              <a:t> to enter insert mode then add the following line:</a:t>
            </a:r>
          </a:p>
          <a:p>
            <a:r>
              <a:rPr lang="en-US" dirty="0"/>
              <a:t>exec start-</a:t>
            </a:r>
            <a:r>
              <a:rPr lang="en-US" dirty="0" err="1"/>
              <a:t>lumina</a:t>
            </a:r>
            <a:r>
              <a:rPr lang="en-US" dirty="0"/>
              <a:t>-desktop</a:t>
            </a:r>
          </a:p>
          <a:p>
            <a:r>
              <a:rPr lang="en-US" dirty="0"/>
              <a:t>To exit and save changes type ESC then type two capital Z’s or you can also type :</a:t>
            </a:r>
            <a:r>
              <a:rPr lang="en-US" dirty="0" err="1"/>
              <a:t>wq</a:t>
            </a:r>
            <a:endParaRPr lang="en-US" dirty="0"/>
          </a:p>
          <a:p>
            <a:pPr fontAlgn="base"/>
            <a:r>
              <a:rPr lang="en-US" dirty="0"/>
              <a:t>$ </a:t>
            </a:r>
            <a:r>
              <a:rPr lang="en-US" dirty="0" err="1"/>
              <a:t>startx</a:t>
            </a:r>
            <a:endParaRPr lang="en-US" dirty="0"/>
          </a:p>
          <a:p>
            <a:pPr fontAlgn="base"/>
            <a:r>
              <a:rPr lang="en-US" dirty="0"/>
              <a:t>Open a terminal (alt-F1)</a:t>
            </a:r>
          </a:p>
          <a:p>
            <a:endParaRPr lang="en-US" dirty="0"/>
          </a:p>
        </p:txBody>
      </p:sp>
    </p:spTree>
    <p:extLst>
      <p:ext uri="{BB962C8B-B14F-4D97-AF65-F5344CB8AC3E}">
        <p14:creationId xmlns:p14="http://schemas.microsoft.com/office/powerpoint/2010/main" val="407948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CB9EA-5853-4FEE-BB21-F208EF1691D1}"/>
              </a:ext>
            </a:extLst>
          </p:cNvPr>
          <p:cNvSpPr>
            <a:spLocks noGrp="1"/>
          </p:cNvSpPr>
          <p:nvPr>
            <p:ph type="title"/>
          </p:nvPr>
        </p:nvSpPr>
        <p:spPr/>
        <p:txBody>
          <a:bodyPr/>
          <a:lstStyle/>
          <a:p>
            <a:r>
              <a:rPr lang="en-US" dirty="0"/>
              <a:t>Changing Time Format in Lumina</a:t>
            </a:r>
          </a:p>
        </p:txBody>
      </p:sp>
      <p:sp>
        <p:nvSpPr>
          <p:cNvPr id="3" name="Content Placeholder 2">
            <a:extLst>
              <a:ext uri="{FF2B5EF4-FFF2-40B4-BE49-F238E27FC236}">
                <a16:creationId xmlns:a16="http://schemas.microsoft.com/office/drawing/2014/main" id="{B45E8C09-C2F6-4A1E-9985-4D93272431E2}"/>
              </a:ext>
            </a:extLst>
          </p:cNvPr>
          <p:cNvSpPr>
            <a:spLocks noGrp="1"/>
          </p:cNvSpPr>
          <p:nvPr>
            <p:ph idx="1"/>
          </p:nvPr>
        </p:nvSpPr>
        <p:spPr>
          <a:xfrm>
            <a:off x="822960" y="985346"/>
            <a:ext cx="7543800" cy="3547240"/>
          </a:xfrm>
        </p:spPr>
        <p:txBody>
          <a:bodyPr>
            <a:normAutofit/>
          </a:bodyPr>
          <a:lstStyle/>
          <a:p>
            <a:pPr fontAlgn="base"/>
            <a:endParaRPr lang="en-US" sz="2600" dirty="0"/>
          </a:p>
          <a:p>
            <a:pPr fontAlgn="base"/>
            <a:r>
              <a:rPr lang="en-US" dirty="0"/>
              <a:t>Right click on desktop, Mouse over Preferences, Click on All Desktop Settings, click on General Options, in the Time Format field type the following</a:t>
            </a:r>
          </a:p>
          <a:p>
            <a:br>
              <a:rPr lang="en-US" dirty="0"/>
            </a:br>
            <a:r>
              <a:rPr lang="en-US" dirty="0"/>
              <a:t>h:mm:ss A</a:t>
            </a:r>
          </a:p>
          <a:p>
            <a:br>
              <a:rPr lang="en-US" dirty="0"/>
            </a:br>
            <a:r>
              <a:rPr lang="en-US" dirty="0"/>
              <a:t>This will change the clock to 12-hour format. If you don’t want the seconds displayed remove the :</a:t>
            </a:r>
            <a:r>
              <a:rPr lang="en-US" dirty="0" err="1"/>
              <a:t>ss</a:t>
            </a:r>
            <a:endParaRPr lang="en-US" dirty="0"/>
          </a:p>
          <a:p>
            <a:br>
              <a:rPr lang="en-US" dirty="0"/>
            </a:br>
            <a:endParaRPr lang="en-US" dirty="0"/>
          </a:p>
        </p:txBody>
      </p:sp>
    </p:spTree>
    <p:extLst>
      <p:ext uri="{BB962C8B-B14F-4D97-AF65-F5344CB8AC3E}">
        <p14:creationId xmlns:p14="http://schemas.microsoft.com/office/powerpoint/2010/main" val="37072043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8ABB8-473A-43CF-86BF-C55E90A5DCA5}"/>
              </a:ext>
            </a:extLst>
          </p:cNvPr>
          <p:cNvSpPr>
            <a:spLocks noGrp="1"/>
          </p:cNvSpPr>
          <p:nvPr>
            <p:ph type="title"/>
          </p:nvPr>
        </p:nvSpPr>
        <p:spPr/>
        <p:txBody>
          <a:bodyPr/>
          <a:lstStyle/>
          <a:p>
            <a:r>
              <a:rPr lang="en-US" dirty="0"/>
              <a:t>Set up a Media Server</a:t>
            </a:r>
          </a:p>
        </p:txBody>
      </p:sp>
      <p:sp>
        <p:nvSpPr>
          <p:cNvPr id="3" name="Content Placeholder 2">
            <a:extLst>
              <a:ext uri="{FF2B5EF4-FFF2-40B4-BE49-F238E27FC236}">
                <a16:creationId xmlns:a16="http://schemas.microsoft.com/office/drawing/2014/main" id="{EC8BD14B-5366-4675-B098-8EEE8A71D16C}"/>
              </a:ext>
            </a:extLst>
          </p:cNvPr>
          <p:cNvSpPr>
            <a:spLocks noGrp="1"/>
          </p:cNvSpPr>
          <p:nvPr>
            <p:ph idx="1"/>
          </p:nvPr>
        </p:nvSpPr>
        <p:spPr/>
        <p:txBody>
          <a:bodyPr/>
          <a:lstStyle/>
          <a:p>
            <a:pPr fontAlgn="base"/>
            <a:r>
              <a:rPr lang="en-US" dirty="0"/>
              <a:t>Open a terminal (alt-F1) </a:t>
            </a:r>
          </a:p>
          <a:p>
            <a:pPr fontAlgn="base"/>
            <a:r>
              <a:rPr lang="en-US" dirty="0"/>
              <a:t>$ </a:t>
            </a:r>
            <a:r>
              <a:rPr lang="en-US" dirty="0" err="1"/>
              <a:t>sudo</a:t>
            </a:r>
            <a:r>
              <a:rPr lang="en-US" dirty="0"/>
              <a:t> </a:t>
            </a:r>
            <a:r>
              <a:rPr lang="en-US" dirty="0" err="1"/>
              <a:t>pkg</a:t>
            </a:r>
            <a:r>
              <a:rPr lang="en-US" dirty="0"/>
              <a:t> install -y </a:t>
            </a:r>
            <a:r>
              <a:rPr lang="en-US" dirty="0" err="1"/>
              <a:t>plexmediaserver</a:t>
            </a:r>
            <a:endParaRPr lang="en-US" dirty="0"/>
          </a:p>
          <a:p>
            <a:pPr fontAlgn="base"/>
            <a:r>
              <a:rPr lang="en-US" dirty="0"/>
              <a:t>$ </a:t>
            </a:r>
            <a:r>
              <a:rPr lang="en-US" dirty="0" err="1"/>
              <a:t>sudo</a:t>
            </a:r>
            <a:r>
              <a:rPr lang="en-US" dirty="0"/>
              <a:t> </a:t>
            </a:r>
            <a:r>
              <a:rPr lang="en-US" dirty="0" err="1"/>
              <a:t>sysrc</a:t>
            </a:r>
            <a:r>
              <a:rPr lang="en-US" dirty="0"/>
              <a:t> </a:t>
            </a:r>
            <a:r>
              <a:rPr lang="en-US" dirty="0" err="1"/>
              <a:t>plexmediaserver_enable</a:t>
            </a:r>
            <a:r>
              <a:rPr lang="en-US" dirty="0"/>
              <a:t>=YES</a:t>
            </a:r>
          </a:p>
          <a:p>
            <a:pPr fontAlgn="base"/>
            <a:r>
              <a:rPr lang="en-US" dirty="0"/>
              <a:t>$ </a:t>
            </a:r>
            <a:r>
              <a:rPr lang="en-US" dirty="0" err="1"/>
              <a:t>sudo</a:t>
            </a:r>
            <a:r>
              <a:rPr lang="en-US" dirty="0"/>
              <a:t> service </a:t>
            </a:r>
            <a:r>
              <a:rPr lang="en-US" dirty="0" err="1"/>
              <a:t>plexmediaserver</a:t>
            </a:r>
            <a:r>
              <a:rPr lang="en-US" dirty="0"/>
              <a:t> start</a:t>
            </a:r>
          </a:p>
          <a:p>
            <a:endParaRPr lang="en-US" dirty="0"/>
          </a:p>
        </p:txBody>
      </p:sp>
    </p:spTree>
    <p:extLst>
      <p:ext uri="{BB962C8B-B14F-4D97-AF65-F5344CB8AC3E}">
        <p14:creationId xmlns:p14="http://schemas.microsoft.com/office/powerpoint/2010/main" val="2540502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36E1D-ED22-4B42-8A82-10C51906EDC5}"/>
              </a:ext>
            </a:extLst>
          </p:cNvPr>
          <p:cNvSpPr>
            <a:spLocks noGrp="1"/>
          </p:cNvSpPr>
          <p:nvPr>
            <p:ph type="title"/>
          </p:nvPr>
        </p:nvSpPr>
        <p:spPr/>
        <p:txBody>
          <a:bodyPr/>
          <a:lstStyle/>
          <a:p>
            <a:r>
              <a:rPr lang="en-US" dirty="0"/>
              <a:t>Set up Firefox</a:t>
            </a:r>
          </a:p>
        </p:txBody>
      </p:sp>
      <p:sp>
        <p:nvSpPr>
          <p:cNvPr id="3" name="Content Placeholder 2">
            <a:extLst>
              <a:ext uri="{FF2B5EF4-FFF2-40B4-BE49-F238E27FC236}">
                <a16:creationId xmlns:a16="http://schemas.microsoft.com/office/drawing/2014/main" id="{390885B9-AA5D-46FE-B5D5-E56F318F7247}"/>
              </a:ext>
            </a:extLst>
          </p:cNvPr>
          <p:cNvSpPr>
            <a:spLocks noGrp="1"/>
          </p:cNvSpPr>
          <p:nvPr>
            <p:ph idx="1"/>
          </p:nvPr>
        </p:nvSpPr>
        <p:spPr/>
        <p:txBody>
          <a:bodyPr/>
          <a:lstStyle/>
          <a:p>
            <a:pPr fontAlgn="base"/>
            <a:r>
              <a:rPr lang="en-US" dirty="0"/>
              <a:t>$ </a:t>
            </a:r>
            <a:r>
              <a:rPr lang="en-US" dirty="0" err="1"/>
              <a:t>sudo</a:t>
            </a:r>
            <a:r>
              <a:rPr lang="en-US" dirty="0"/>
              <a:t> </a:t>
            </a:r>
            <a:r>
              <a:rPr lang="en-US" dirty="0" err="1"/>
              <a:t>pkg</a:t>
            </a:r>
            <a:r>
              <a:rPr lang="en-US" dirty="0"/>
              <a:t> install -y </a:t>
            </a:r>
            <a:r>
              <a:rPr lang="en-US" dirty="0" err="1"/>
              <a:t>firefox</a:t>
            </a:r>
            <a:endParaRPr lang="en-US" dirty="0"/>
          </a:p>
          <a:p>
            <a:pPr fontAlgn="base"/>
            <a:r>
              <a:rPr lang="en-US" dirty="0"/>
              <a:t>Click on the Lumina icon in the bottom left either type </a:t>
            </a:r>
            <a:r>
              <a:rPr lang="en-US" dirty="0" err="1"/>
              <a:t>firefox</a:t>
            </a:r>
            <a:r>
              <a:rPr lang="en-US" dirty="0"/>
              <a:t> + Enter or mouse over applications &gt; Internet &gt; click on Firefox </a:t>
            </a:r>
          </a:p>
          <a:p>
            <a:pPr fontAlgn="base"/>
            <a:r>
              <a:rPr lang="en-US" dirty="0"/>
              <a:t>Open </a:t>
            </a:r>
            <a:r>
              <a:rPr lang="en-US" dirty="0" err="1"/>
              <a:t>firefox</a:t>
            </a:r>
            <a:r>
              <a:rPr lang="en-US" dirty="0"/>
              <a:t> to </a:t>
            </a:r>
            <a:r>
              <a:rPr lang="en-US" u="sng" dirty="0">
                <a:hlinkClick r:id="rId2"/>
              </a:rPr>
              <a:t>http://localhost:32400/web</a:t>
            </a:r>
            <a:r>
              <a:rPr lang="en-US" dirty="0"/>
              <a:t> </a:t>
            </a:r>
          </a:p>
          <a:p>
            <a:pPr fontAlgn="base"/>
            <a:r>
              <a:rPr lang="en-US" dirty="0"/>
              <a:t>Sign up with either a Google, Facebook, or Email account</a:t>
            </a:r>
          </a:p>
          <a:p>
            <a:pPr fontAlgn="base"/>
            <a:r>
              <a:rPr lang="en-US" dirty="0"/>
              <a:t>Follow the wizard and give your new media server a name, uncheck the box ‘Allow me to access my media from outside my home’, click Next, we can organize media later click Next, click Done.</a:t>
            </a:r>
          </a:p>
        </p:txBody>
      </p:sp>
    </p:spTree>
    <p:extLst>
      <p:ext uri="{BB962C8B-B14F-4D97-AF65-F5344CB8AC3E}">
        <p14:creationId xmlns:p14="http://schemas.microsoft.com/office/powerpoint/2010/main" val="2034711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367BD-C31A-40AB-BD0E-BC640148A0EB}"/>
              </a:ext>
            </a:extLst>
          </p:cNvPr>
          <p:cNvSpPr>
            <a:spLocks noGrp="1"/>
          </p:cNvSpPr>
          <p:nvPr>
            <p:ph type="title"/>
          </p:nvPr>
        </p:nvSpPr>
        <p:spPr/>
        <p:txBody>
          <a:bodyPr>
            <a:normAutofit fontScale="90000"/>
          </a:bodyPr>
          <a:lstStyle/>
          <a:p>
            <a:r>
              <a:rPr lang="en-US" dirty="0"/>
              <a:t>Install </a:t>
            </a:r>
            <a:r>
              <a:rPr lang="en-US" dirty="0" err="1"/>
              <a:t>libreoffice</a:t>
            </a:r>
            <a:r>
              <a:rPr lang="en-US" dirty="0"/>
              <a:t> and Add Media Libraries</a:t>
            </a:r>
          </a:p>
        </p:txBody>
      </p:sp>
      <p:sp>
        <p:nvSpPr>
          <p:cNvPr id="3" name="Content Placeholder 2">
            <a:extLst>
              <a:ext uri="{FF2B5EF4-FFF2-40B4-BE49-F238E27FC236}">
                <a16:creationId xmlns:a16="http://schemas.microsoft.com/office/drawing/2014/main" id="{369DBAEA-BBC0-475F-BC0C-ADD2F2887FA6}"/>
              </a:ext>
            </a:extLst>
          </p:cNvPr>
          <p:cNvSpPr>
            <a:spLocks noGrp="1"/>
          </p:cNvSpPr>
          <p:nvPr>
            <p:ph idx="1"/>
          </p:nvPr>
        </p:nvSpPr>
        <p:spPr/>
        <p:txBody>
          <a:bodyPr/>
          <a:lstStyle/>
          <a:p>
            <a:pPr fontAlgn="base"/>
            <a:endParaRPr lang="en-US" dirty="0"/>
          </a:p>
          <a:p>
            <a:pPr fontAlgn="base"/>
            <a:r>
              <a:rPr lang="en-US" dirty="0"/>
              <a:t>$ </a:t>
            </a:r>
            <a:r>
              <a:rPr lang="en-US" dirty="0" err="1"/>
              <a:t>pkg</a:t>
            </a:r>
            <a:r>
              <a:rPr lang="en-US" dirty="0"/>
              <a:t> install -y </a:t>
            </a:r>
            <a:r>
              <a:rPr lang="en-US" dirty="0" err="1"/>
              <a:t>libreoffice</a:t>
            </a:r>
            <a:endParaRPr lang="en-US" dirty="0"/>
          </a:p>
          <a:p>
            <a:pPr fontAlgn="base"/>
            <a:r>
              <a:rPr lang="en-US" dirty="0"/>
              <a:t>Open </a:t>
            </a:r>
            <a:r>
              <a:rPr lang="en-US" dirty="0" err="1"/>
              <a:t>libreoffice</a:t>
            </a:r>
            <a:r>
              <a:rPr lang="en-US" dirty="0"/>
              <a:t> in Lumina</a:t>
            </a:r>
          </a:p>
          <a:p>
            <a:pPr fontAlgn="base"/>
            <a:r>
              <a:rPr lang="en-US" dirty="0"/>
              <a:t>Open up a new document and start editing</a:t>
            </a:r>
          </a:p>
          <a:p>
            <a:pPr fontAlgn="base"/>
            <a:r>
              <a:rPr lang="en-US" dirty="0"/>
              <a:t>Now you can use the “+ Add Library” button to add media libraries. For example, if I wanted to add a music library I could put some awesome music in my home directory (~/Music) then click the  “+ Add Library” link, select the type Music, name it Music click Next, click “Browse For Media Folder” button and select the Music folder</a:t>
            </a:r>
          </a:p>
          <a:p>
            <a:pPr fontAlgn="base"/>
            <a:endParaRPr lang="en-US" dirty="0"/>
          </a:p>
          <a:p>
            <a:endParaRPr lang="en-US" dirty="0"/>
          </a:p>
        </p:txBody>
      </p:sp>
    </p:spTree>
    <p:extLst>
      <p:ext uri="{BB962C8B-B14F-4D97-AF65-F5344CB8AC3E}">
        <p14:creationId xmlns:p14="http://schemas.microsoft.com/office/powerpoint/2010/main" val="40047179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B39079-D5BE-4117-B172-D68CBD96D527}"/>
              </a:ext>
            </a:extLst>
          </p:cNvPr>
          <p:cNvSpPr>
            <a:spLocks noGrp="1"/>
          </p:cNvSpPr>
          <p:nvPr>
            <p:ph type="title"/>
          </p:nvPr>
        </p:nvSpPr>
        <p:spPr/>
        <p:txBody>
          <a:bodyPr/>
          <a:lstStyle/>
          <a:p>
            <a:r>
              <a:rPr lang="en-US" dirty="0"/>
              <a:t>Useful Commands</a:t>
            </a:r>
          </a:p>
        </p:txBody>
      </p:sp>
      <p:sp>
        <p:nvSpPr>
          <p:cNvPr id="3" name="Content Placeholder 2">
            <a:extLst>
              <a:ext uri="{FF2B5EF4-FFF2-40B4-BE49-F238E27FC236}">
                <a16:creationId xmlns:a16="http://schemas.microsoft.com/office/drawing/2014/main" id="{82C0ACAA-08D3-45BA-BA48-396834340F40}"/>
              </a:ext>
            </a:extLst>
          </p:cNvPr>
          <p:cNvSpPr>
            <a:spLocks noGrp="1"/>
          </p:cNvSpPr>
          <p:nvPr>
            <p:ph idx="1"/>
          </p:nvPr>
        </p:nvSpPr>
        <p:spPr>
          <a:xfrm>
            <a:off x="419567" y="1073105"/>
            <a:ext cx="8255256" cy="3215329"/>
          </a:xfrm>
        </p:spPr>
        <p:txBody>
          <a:bodyPr>
            <a:noAutofit/>
          </a:bodyPr>
          <a:lstStyle/>
          <a:p>
            <a:pPr>
              <a:spcBef>
                <a:spcPts val="0"/>
              </a:spcBef>
              <a:spcAft>
                <a:spcPts val="0"/>
              </a:spcAft>
            </a:pPr>
            <a:r>
              <a:rPr lang="en-US" sz="1100" b="1" dirty="0"/>
              <a:t>Avoiding Issues					Finding Information</a:t>
            </a:r>
          </a:p>
          <a:p>
            <a:pPr>
              <a:spcBef>
                <a:spcPts val="0"/>
              </a:spcBef>
              <a:spcAft>
                <a:spcPts val="0"/>
              </a:spcAft>
            </a:pPr>
            <a:r>
              <a:rPr lang="en-US" sz="1100" dirty="0"/>
              <a:t>$ ^C (Ctrl-C) 		Terminate command		$ man </a:t>
            </a:r>
            <a:r>
              <a:rPr lang="en-US" sz="1100" dirty="0" err="1"/>
              <a:t>cmd</a:t>
            </a:r>
            <a:r>
              <a:rPr lang="en-US" sz="1100" dirty="0"/>
              <a:t>			Access the “</a:t>
            </a:r>
            <a:r>
              <a:rPr lang="en-US" sz="1100" dirty="0" err="1"/>
              <a:t>cmd</a:t>
            </a:r>
            <a:r>
              <a:rPr lang="en-US" sz="1100" dirty="0"/>
              <a:t>” command manual 	</a:t>
            </a:r>
          </a:p>
          <a:p>
            <a:pPr>
              <a:spcBef>
                <a:spcPts val="0"/>
              </a:spcBef>
              <a:spcAft>
                <a:spcPts val="0"/>
              </a:spcAft>
            </a:pPr>
            <a:r>
              <a:rPr lang="en-US" sz="1100" dirty="0"/>
              <a:t>$ ^U (Ctrl-U) 		Clear to start of line					page, replace with any command.</a:t>
            </a:r>
          </a:p>
          <a:p>
            <a:pPr>
              <a:spcBef>
                <a:spcPts val="0"/>
              </a:spcBef>
              <a:spcAft>
                <a:spcPts val="0"/>
              </a:spcAft>
            </a:pPr>
            <a:endParaRPr lang="en-US" sz="1100" dirty="0"/>
          </a:p>
          <a:p>
            <a:pPr>
              <a:spcBef>
                <a:spcPts val="0"/>
              </a:spcBef>
              <a:spcAft>
                <a:spcPts val="0"/>
              </a:spcAft>
            </a:pPr>
            <a:r>
              <a:rPr lang="en-US" sz="1100" b="1" dirty="0"/>
              <a:t>Rebooting / Shutting Down				Files</a:t>
            </a:r>
          </a:p>
          <a:p>
            <a:pPr>
              <a:spcBef>
                <a:spcPts val="0"/>
              </a:spcBef>
              <a:spcAft>
                <a:spcPts val="0"/>
              </a:spcAft>
            </a:pPr>
            <a:r>
              <a:rPr lang="en-US" sz="1100" dirty="0"/>
              <a:t>$ </a:t>
            </a:r>
            <a:r>
              <a:rPr lang="en-US" sz="1100" dirty="0" err="1"/>
              <a:t>sudo</a:t>
            </a:r>
            <a:r>
              <a:rPr lang="en-US" sz="1100" dirty="0"/>
              <a:t> shutdown –p now 	Power down		$ touch filename		Create file if it does not exist</a:t>
            </a:r>
          </a:p>
          <a:p>
            <a:pPr>
              <a:spcBef>
                <a:spcPts val="0"/>
              </a:spcBef>
              <a:spcAft>
                <a:spcPts val="0"/>
              </a:spcAft>
            </a:pPr>
            <a:r>
              <a:rPr lang="en-US" sz="1100" dirty="0"/>
              <a:t>$ </a:t>
            </a:r>
            <a:r>
              <a:rPr lang="en-US" sz="1100" dirty="0" err="1"/>
              <a:t>sudo</a:t>
            </a:r>
            <a:r>
              <a:rPr lang="en-US" sz="1100" dirty="0"/>
              <a:t> shutdown –r now 	Reboot			$ </a:t>
            </a:r>
            <a:r>
              <a:rPr lang="en-US" sz="1100" dirty="0" err="1"/>
              <a:t>rm</a:t>
            </a:r>
            <a:r>
              <a:rPr lang="en-US" sz="1100" dirty="0"/>
              <a:t> filename		Delete file</a:t>
            </a:r>
          </a:p>
          <a:p>
            <a:pPr>
              <a:spcBef>
                <a:spcPts val="0"/>
              </a:spcBef>
              <a:spcAft>
                <a:spcPts val="0"/>
              </a:spcAft>
            </a:pPr>
            <a:r>
              <a:rPr lang="en-US" sz="1100" dirty="0"/>
              <a:t>$ exit 						$ mv </a:t>
            </a:r>
            <a:r>
              <a:rPr lang="en-US" sz="1100" dirty="0" err="1"/>
              <a:t>oldname</a:t>
            </a:r>
            <a:r>
              <a:rPr lang="en-US" sz="1100" dirty="0"/>
              <a:t> </a:t>
            </a:r>
            <a:r>
              <a:rPr lang="en-US" sz="1100" dirty="0" err="1"/>
              <a:t>newname</a:t>
            </a:r>
            <a:r>
              <a:rPr lang="en-US" sz="1100" dirty="0"/>
              <a:t>	Rename a file</a:t>
            </a:r>
          </a:p>
          <a:p>
            <a:pPr marL="0" indent="0">
              <a:spcBef>
                <a:spcPts val="0"/>
              </a:spcBef>
              <a:spcAft>
                <a:spcPts val="0"/>
              </a:spcAft>
              <a:buNone/>
            </a:pPr>
            <a:r>
              <a:rPr lang="en-US" sz="1100" dirty="0"/>
              <a:t>  $ logout			Log out			$ locate filename		Find file (full filename not needed)</a:t>
            </a:r>
          </a:p>
          <a:p>
            <a:pPr>
              <a:spcBef>
                <a:spcPts val="0"/>
              </a:spcBef>
              <a:spcAft>
                <a:spcPts val="0"/>
              </a:spcAft>
            </a:pPr>
            <a:endParaRPr lang="en-US" sz="1100" dirty="0"/>
          </a:p>
          <a:p>
            <a:pPr>
              <a:spcBef>
                <a:spcPts val="0"/>
              </a:spcBef>
              <a:spcAft>
                <a:spcPts val="0"/>
              </a:spcAft>
            </a:pPr>
            <a:r>
              <a:rPr lang="en-US" sz="1100" b="1" dirty="0"/>
              <a:t>Display present work directory			File Editing</a:t>
            </a:r>
          </a:p>
          <a:p>
            <a:pPr>
              <a:spcBef>
                <a:spcPts val="0"/>
              </a:spcBef>
              <a:spcAft>
                <a:spcPts val="0"/>
              </a:spcAft>
            </a:pPr>
            <a:r>
              <a:rPr lang="en-US" sz="1100" dirty="0"/>
              <a:t>$ </a:t>
            </a:r>
            <a:r>
              <a:rPr lang="en-US" sz="1100" dirty="0" err="1"/>
              <a:t>pwd</a:t>
            </a:r>
            <a:r>
              <a:rPr lang="en-US" sz="1100" dirty="0"/>
              <a:t> 						$ vi filename		Opens the vi editor</a:t>
            </a:r>
          </a:p>
          <a:p>
            <a:pPr marL="0" indent="0">
              <a:spcBef>
                <a:spcPts val="0"/>
              </a:spcBef>
              <a:spcAft>
                <a:spcPts val="0"/>
              </a:spcAft>
              <a:buNone/>
            </a:pPr>
            <a:r>
              <a:rPr lang="en-US" sz="1100" dirty="0"/>
              <a:t>						$ </a:t>
            </a:r>
            <a:r>
              <a:rPr lang="en-US" sz="1100" dirty="0" err="1"/>
              <a:t>ee</a:t>
            </a:r>
            <a:r>
              <a:rPr lang="en-US" sz="1100" dirty="0"/>
              <a:t> filename</a:t>
            </a:r>
            <a:r>
              <a:rPr lang="en-US" sz="1100" b="1" dirty="0"/>
              <a:t>		</a:t>
            </a:r>
            <a:r>
              <a:rPr lang="en-US" sz="1100" dirty="0"/>
              <a:t>Opens the </a:t>
            </a:r>
            <a:r>
              <a:rPr lang="en-US" sz="1100" dirty="0" err="1"/>
              <a:t>ee</a:t>
            </a:r>
            <a:r>
              <a:rPr lang="en-US" sz="1100" dirty="0"/>
              <a:t> </a:t>
            </a:r>
            <a:r>
              <a:rPr lang="en-US" sz="1100" dirty="0" err="1"/>
              <a:t>edito</a:t>
            </a:r>
            <a:r>
              <a:rPr lang="en-US" sz="1100" dirty="0"/>
              <a:t>	</a:t>
            </a:r>
          </a:p>
          <a:p>
            <a:pPr marL="0" indent="0">
              <a:spcBef>
                <a:spcPts val="0"/>
              </a:spcBef>
              <a:spcAft>
                <a:spcPts val="0"/>
              </a:spcAft>
              <a:buNone/>
            </a:pPr>
            <a:r>
              <a:rPr lang="en-US" sz="1100" b="1" dirty="0"/>
              <a:t>  Change to your home directory		</a:t>
            </a:r>
          </a:p>
          <a:p>
            <a:pPr marL="0" indent="0">
              <a:spcBef>
                <a:spcPts val="0"/>
              </a:spcBef>
              <a:spcAft>
                <a:spcPts val="0"/>
              </a:spcAft>
              <a:buNone/>
            </a:pPr>
            <a:r>
              <a:rPr lang="en-US" sz="1100" dirty="0"/>
              <a:t>  $ cd						</a:t>
            </a:r>
            <a:r>
              <a:rPr lang="en-US" sz="1100" b="1" dirty="0"/>
              <a:t>Change to previous directory</a:t>
            </a:r>
          </a:p>
          <a:p>
            <a:pPr>
              <a:spcBef>
                <a:spcPts val="0"/>
              </a:spcBef>
              <a:spcAft>
                <a:spcPts val="0"/>
              </a:spcAft>
            </a:pPr>
            <a:r>
              <a:rPr lang="en-US" sz="1100" dirty="0"/>
              <a:t>$ cd ~						$ cd -</a:t>
            </a:r>
          </a:p>
          <a:p>
            <a:pPr>
              <a:spcBef>
                <a:spcPts val="0"/>
              </a:spcBef>
              <a:spcAft>
                <a:spcPts val="0"/>
              </a:spcAft>
            </a:pPr>
            <a:endParaRPr lang="en-US" sz="1100" dirty="0"/>
          </a:p>
          <a:p>
            <a:pPr>
              <a:spcBef>
                <a:spcPts val="0"/>
              </a:spcBef>
              <a:spcAft>
                <a:spcPts val="0"/>
              </a:spcAft>
            </a:pPr>
            <a:r>
              <a:rPr lang="en-US" sz="1100" b="1" dirty="0"/>
              <a:t>Change to parent directory			</a:t>
            </a:r>
          </a:p>
          <a:p>
            <a:pPr>
              <a:spcBef>
                <a:spcPts val="0"/>
              </a:spcBef>
              <a:spcAft>
                <a:spcPts val="0"/>
              </a:spcAft>
            </a:pPr>
            <a:r>
              <a:rPr lang="en-US" sz="1100" dirty="0"/>
              <a:t>$ cd ..</a:t>
            </a:r>
          </a:p>
          <a:p>
            <a:pPr>
              <a:spcBef>
                <a:spcPts val="0"/>
              </a:spcBef>
              <a:spcAft>
                <a:spcPts val="0"/>
              </a:spcAft>
            </a:pPr>
            <a:endParaRPr lang="en-US" sz="1100" b="1" dirty="0"/>
          </a:p>
          <a:p>
            <a:pPr>
              <a:spcBef>
                <a:spcPts val="0"/>
              </a:spcBef>
              <a:spcAft>
                <a:spcPts val="0"/>
              </a:spcAft>
            </a:pPr>
            <a:endParaRPr lang="en-US" sz="1100" dirty="0"/>
          </a:p>
        </p:txBody>
      </p:sp>
    </p:spTree>
    <p:extLst>
      <p:ext uri="{BB962C8B-B14F-4D97-AF65-F5344CB8AC3E}">
        <p14:creationId xmlns:p14="http://schemas.microsoft.com/office/powerpoint/2010/main" val="37346746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 more about FreeBSD</a:t>
            </a:r>
            <a:endParaRPr lang="en-US" dirty="0"/>
          </a:p>
        </p:txBody>
      </p:sp>
      <p:sp>
        <p:nvSpPr>
          <p:cNvPr id="3" name="Content Placeholder 2"/>
          <p:cNvSpPr>
            <a:spLocks noGrp="1"/>
          </p:cNvSpPr>
          <p:nvPr>
            <p:ph idx="1"/>
          </p:nvPr>
        </p:nvSpPr>
        <p:spPr/>
        <p:txBody>
          <a:bodyPr/>
          <a:lstStyle/>
          <a:p>
            <a:r>
              <a:rPr lang="en-US" dirty="0"/>
              <a:t>Website: </a:t>
            </a:r>
            <a:r>
              <a:rPr lang="en-US" dirty="0" err="1"/>
              <a:t>www.freebsd.org</a:t>
            </a:r>
            <a:endParaRPr lang="en-US" dirty="0"/>
          </a:p>
          <a:p>
            <a:r>
              <a:rPr lang="en-US" dirty="0"/>
              <a:t>FreeBSD Foundation: </a:t>
            </a:r>
            <a:r>
              <a:rPr lang="en-US" dirty="0">
                <a:hlinkClick r:id="rId2"/>
              </a:rPr>
              <a:t>www.freebsdfoundation.org</a:t>
            </a:r>
            <a:endParaRPr lang="en-US" dirty="0"/>
          </a:p>
          <a:p>
            <a:r>
              <a:rPr lang="en-US" dirty="0"/>
              <a:t>GitHub: </a:t>
            </a:r>
            <a:r>
              <a:rPr lang="en-US" dirty="0" err="1"/>
              <a:t>github.com</a:t>
            </a:r>
            <a:r>
              <a:rPr lang="en-US" dirty="0"/>
              <a:t>/</a:t>
            </a:r>
            <a:r>
              <a:rPr lang="en-US" dirty="0" err="1"/>
              <a:t>freebsd</a:t>
            </a:r>
            <a:r>
              <a:rPr lang="en-US" dirty="0"/>
              <a:t>   </a:t>
            </a:r>
          </a:p>
          <a:p>
            <a:r>
              <a:rPr lang="en-US" dirty="0"/>
              <a:t>Mailing Lists: https://lists.freebsd.org/mailman/listinfo</a:t>
            </a:r>
          </a:p>
          <a:p>
            <a:r>
              <a:rPr lang="en-US" dirty="0"/>
              <a:t>Forums: https://forums.freebsd.org</a:t>
            </a:r>
          </a:p>
          <a:p>
            <a:r>
              <a:rPr lang="en-US" dirty="0"/>
              <a:t>FreeBSD Handbook: https://www.freebsd.org/doc/handbook/</a:t>
            </a:r>
          </a:p>
          <a:p>
            <a:r>
              <a:rPr lang="en-US" dirty="0"/>
              <a:t>IRC</a:t>
            </a:r>
          </a:p>
          <a:p>
            <a:endParaRPr lang="en-US" dirty="0"/>
          </a:p>
        </p:txBody>
      </p:sp>
    </p:spTree>
    <p:extLst>
      <p:ext uri="{BB962C8B-B14F-4D97-AF65-F5344CB8AC3E}">
        <p14:creationId xmlns:p14="http://schemas.microsoft.com/office/powerpoint/2010/main" val="11280243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06C3E-7DBF-4035-B349-E98AC4C5F53D}"/>
              </a:ext>
            </a:extLst>
          </p:cNvPr>
          <p:cNvSpPr>
            <a:spLocks noGrp="1"/>
          </p:cNvSpPr>
          <p:nvPr>
            <p:ph type="title"/>
          </p:nvPr>
        </p:nvSpPr>
        <p:spPr/>
        <p:txBody>
          <a:bodyPr/>
          <a:lstStyle/>
          <a:p>
            <a:r>
              <a:rPr lang="en-US" dirty="0"/>
              <a:t>Closing Feedback</a:t>
            </a:r>
          </a:p>
        </p:txBody>
      </p:sp>
      <p:sp>
        <p:nvSpPr>
          <p:cNvPr id="3" name="Content Placeholder 2">
            <a:extLst>
              <a:ext uri="{FF2B5EF4-FFF2-40B4-BE49-F238E27FC236}">
                <a16:creationId xmlns:a16="http://schemas.microsoft.com/office/drawing/2014/main" id="{7DB02835-D981-4BA9-AE6F-9F4B9F09F46B}"/>
              </a:ext>
            </a:extLst>
          </p:cNvPr>
          <p:cNvSpPr>
            <a:spLocks noGrp="1"/>
          </p:cNvSpPr>
          <p:nvPr>
            <p:ph idx="1"/>
          </p:nvPr>
        </p:nvSpPr>
        <p:spPr/>
        <p:txBody>
          <a:bodyPr>
            <a:normAutofit lnSpcReduction="10000"/>
          </a:bodyPr>
          <a:lstStyle/>
          <a:p>
            <a:r>
              <a:rPr lang="en-US" dirty="0"/>
              <a:t>What did you find  interesting?</a:t>
            </a:r>
          </a:p>
          <a:p>
            <a:endParaRPr lang="en-US" dirty="0"/>
          </a:p>
          <a:p>
            <a:r>
              <a:rPr lang="en-US" dirty="0"/>
              <a:t>What was confusing?</a:t>
            </a:r>
          </a:p>
          <a:p>
            <a:endParaRPr lang="en-US" dirty="0"/>
          </a:p>
          <a:p>
            <a:r>
              <a:rPr lang="en-US" dirty="0"/>
              <a:t>What should we leave out / add for the next session?</a:t>
            </a:r>
          </a:p>
          <a:p>
            <a:br>
              <a:rPr lang="en-US" dirty="0"/>
            </a:br>
            <a:r>
              <a:rPr lang="en-US" dirty="0"/>
              <a:t>Would you be interested in continuing learning about and using FreeBSD? If so, when should we have the next session?</a:t>
            </a:r>
          </a:p>
          <a:p>
            <a:br>
              <a:rPr lang="en-US" dirty="0"/>
            </a:br>
            <a:endParaRPr lang="en-US" dirty="0"/>
          </a:p>
        </p:txBody>
      </p:sp>
    </p:spTree>
    <p:extLst>
      <p:ext uri="{BB962C8B-B14F-4D97-AF65-F5344CB8AC3E}">
        <p14:creationId xmlns:p14="http://schemas.microsoft.com/office/powerpoint/2010/main" val="31038856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92315C-4425-4085-BC7F-DFA55D3B21AA}"/>
              </a:ext>
            </a:extLst>
          </p:cNvPr>
          <p:cNvSpPr>
            <a:spLocks noGrp="1"/>
          </p:cNvSpPr>
          <p:nvPr>
            <p:ph type="title"/>
          </p:nvPr>
        </p:nvSpPr>
        <p:spPr/>
        <p:txBody>
          <a:bodyPr/>
          <a:lstStyle/>
          <a:p>
            <a:r>
              <a:rPr lang="en-US" dirty="0"/>
              <a:t>The FreeBSD World</a:t>
            </a:r>
          </a:p>
        </p:txBody>
      </p:sp>
      <p:sp>
        <p:nvSpPr>
          <p:cNvPr id="3" name="Content Placeholder 2">
            <a:extLst>
              <a:ext uri="{FF2B5EF4-FFF2-40B4-BE49-F238E27FC236}">
                <a16:creationId xmlns:a16="http://schemas.microsoft.com/office/drawing/2014/main" id="{9E7F8750-51A6-4A41-A21B-9E10B151E359}"/>
              </a:ext>
            </a:extLst>
          </p:cNvPr>
          <p:cNvSpPr>
            <a:spLocks noGrp="1"/>
          </p:cNvSpPr>
          <p:nvPr>
            <p:ph idx="1"/>
          </p:nvPr>
        </p:nvSpPr>
        <p:spPr/>
        <p:txBody>
          <a:bodyPr>
            <a:normAutofit fontScale="92500" lnSpcReduction="20000"/>
          </a:bodyPr>
          <a:lstStyle/>
          <a:p>
            <a:r>
              <a:rPr lang="en-US" dirty="0"/>
              <a:t>FreeBSD is an open source Unix-like </a:t>
            </a:r>
            <a:r>
              <a:rPr lang="en-US" b="1" dirty="0"/>
              <a:t>operating system</a:t>
            </a:r>
            <a:r>
              <a:rPr lang="en-US" dirty="0"/>
              <a:t> descended from the Unix developed at the University of California, Berkeley in the 1970s.</a:t>
            </a:r>
          </a:p>
          <a:p>
            <a:r>
              <a:rPr lang="en-US" dirty="0"/>
              <a:t>The FreeBSD Project is an active open source </a:t>
            </a:r>
            <a:r>
              <a:rPr lang="en-US" b="1" dirty="0"/>
              <a:t>community</a:t>
            </a:r>
            <a:r>
              <a:rPr lang="en-US" dirty="0"/>
              <a:t> since 1993 with hundreds of committers and thousands of contributors around the world.</a:t>
            </a:r>
          </a:p>
          <a:p>
            <a:r>
              <a:rPr lang="en-US" dirty="0"/>
              <a:t>The FreeBSD Foundation is a </a:t>
            </a:r>
            <a:r>
              <a:rPr lang="en-US" b="1" dirty="0"/>
              <a:t>non-profit organization</a:t>
            </a:r>
            <a:r>
              <a:rPr lang="en-US" dirty="0"/>
              <a:t> registered in Colorado, USA in 2001 dedicated to supporting the FreeBSD Project, its development and its community.</a:t>
            </a:r>
          </a:p>
          <a:p>
            <a:r>
              <a:rPr lang="en-US" dirty="0"/>
              <a:t>Open Source Software is a type of </a:t>
            </a:r>
            <a:r>
              <a:rPr lang="en-US" dirty="0">
                <a:hlinkClick r:id="rId2" tooltip="Computer software"/>
              </a:rPr>
              <a:t>computer software</a:t>
            </a:r>
            <a:r>
              <a:rPr lang="en-US" dirty="0"/>
              <a:t> with its </a:t>
            </a:r>
            <a:r>
              <a:rPr lang="en-US" dirty="0">
                <a:hlinkClick r:id="rId3" tooltip="Source code"/>
              </a:rPr>
              <a:t>source code</a:t>
            </a:r>
            <a:r>
              <a:rPr lang="en-US" dirty="0"/>
              <a:t> made available with a </a:t>
            </a:r>
            <a:r>
              <a:rPr lang="en-US" dirty="0">
                <a:hlinkClick r:id="rId4" tooltip="Open-source license"/>
              </a:rPr>
              <a:t>license</a:t>
            </a:r>
            <a:r>
              <a:rPr lang="en-US" dirty="0"/>
              <a:t> in which the </a:t>
            </a:r>
            <a:r>
              <a:rPr lang="en-US" dirty="0">
                <a:hlinkClick r:id="rId5" tooltip="Copyright"/>
              </a:rPr>
              <a:t>copyright</a:t>
            </a:r>
            <a:r>
              <a:rPr lang="en-US" dirty="0"/>
              <a:t> holder provides the rights to study, change, and distribute the software to anyone and for any purpose. source - </a:t>
            </a:r>
            <a:r>
              <a:rPr lang="en-US" dirty="0" err="1"/>
              <a:t>wikipedia</a:t>
            </a:r>
            <a:endParaRPr lang="en-US" dirty="0"/>
          </a:p>
          <a:p>
            <a:br>
              <a:rPr lang="en-US" dirty="0"/>
            </a:br>
            <a:endParaRPr lang="en-US" dirty="0"/>
          </a:p>
        </p:txBody>
      </p:sp>
    </p:spTree>
    <p:extLst>
      <p:ext uri="{BB962C8B-B14F-4D97-AF65-F5344CB8AC3E}">
        <p14:creationId xmlns:p14="http://schemas.microsoft.com/office/powerpoint/2010/main" val="17710639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t>What is FreeBSD?</a:t>
            </a:r>
            <a:endParaRPr lang="en-US" dirty="0"/>
          </a:p>
        </p:txBody>
      </p:sp>
      <p:sp>
        <p:nvSpPr>
          <p:cNvPr id="3" name="Content Placeholder 2"/>
          <p:cNvSpPr>
            <a:spLocks noGrp="1"/>
          </p:cNvSpPr>
          <p:nvPr>
            <p:ph idx="1"/>
          </p:nvPr>
        </p:nvSpPr>
        <p:spPr>
          <a:xfrm>
            <a:off x="822960" y="1186492"/>
            <a:ext cx="7649236" cy="3215329"/>
          </a:xfrm>
        </p:spPr>
        <p:txBody>
          <a:bodyPr>
            <a:normAutofit lnSpcReduction="10000"/>
          </a:bodyPr>
          <a:lstStyle/>
          <a:p>
            <a:pPr lvl="0"/>
            <a:r>
              <a:rPr lang="en-US" dirty="0"/>
              <a:t>It’s not a Linux Distribution!</a:t>
            </a:r>
          </a:p>
          <a:p>
            <a:pPr lvl="0"/>
            <a:r>
              <a:rPr lang="en-US" dirty="0"/>
              <a:t>One of the oldest (1993), largest, and most successful open source projects in the world</a:t>
            </a:r>
          </a:p>
          <a:p>
            <a:pPr lvl="0"/>
            <a:r>
              <a:rPr lang="en-US" dirty="0"/>
              <a:t>Complete operating system including kernel, userland, documentation, and tools</a:t>
            </a:r>
          </a:p>
          <a:p>
            <a:pPr lvl="0"/>
            <a:r>
              <a:rPr lang="en-US" dirty="0"/>
              <a:t>Over 30,000 3rd Party Open Source Packages   </a:t>
            </a:r>
          </a:p>
          <a:p>
            <a:pPr lvl="0"/>
            <a:r>
              <a:rPr lang="en-US" dirty="0"/>
              <a:t>Created and distributed by a community of highly technical and committed contributors (Over 400 active developers and thousands of contributors)</a:t>
            </a:r>
          </a:p>
          <a:p>
            <a:pPr lvl="0"/>
            <a:r>
              <a:rPr lang="en-US" dirty="0"/>
              <a:t>Works on Intel / AMD x86 32 and 64-bit, 32 and 64 bit ARM, RISC-V, PowerPC, Sparc64, MIPS,  AWS,  Azure, GCP, …</a:t>
            </a:r>
          </a:p>
          <a:p>
            <a:pPr lvl="0"/>
            <a:r>
              <a:rPr lang="en-US" dirty="0"/>
              <a:t>10s of millions of deployed systems</a:t>
            </a:r>
          </a:p>
        </p:txBody>
      </p:sp>
    </p:spTree>
    <p:extLst>
      <p:ext uri="{BB962C8B-B14F-4D97-AF65-F5344CB8AC3E}">
        <p14:creationId xmlns:p14="http://schemas.microsoft.com/office/powerpoint/2010/main" val="1244683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Who Uses FreeBSD</a:t>
            </a:r>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1609" y="1111842"/>
            <a:ext cx="844269" cy="973724"/>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91360" y="1141804"/>
            <a:ext cx="808117" cy="849207"/>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91744" y="1182668"/>
            <a:ext cx="855474" cy="855474"/>
          </a:xfrm>
          <a:prstGeom prst="rect">
            <a:avLst/>
          </a:prstGeom>
        </p:spPr>
      </p:pic>
      <p:pic>
        <p:nvPicPr>
          <p:cNvPr id="15" name="Picture 1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17847" y="1124738"/>
            <a:ext cx="1693211" cy="948198"/>
          </a:xfrm>
          <a:prstGeom prst="rect">
            <a:avLst/>
          </a:prstGeom>
        </p:spPr>
      </p:pic>
      <p:pic>
        <p:nvPicPr>
          <p:cNvPr id="16" name="Picture 15"/>
          <p:cNvPicPr>
            <a:picLocks noChangeAspect="1"/>
          </p:cNvPicPr>
          <p:nvPr/>
        </p:nvPicPr>
        <p:blipFill>
          <a:blip r:embed="rId6"/>
          <a:stretch>
            <a:fillRect/>
          </a:stretch>
        </p:blipFill>
        <p:spPr>
          <a:xfrm>
            <a:off x="409053" y="2238516"/>
            <a:ext cx="6164766" cy="1206721"/>
          </a:xfrm>
          <a:prstGeom prst="rect">
            <a:avLst/>
          </a:prstGeom>
        </p:spPr>
      </p:pic>
      <p:pic>
        <p:nvPicPr>
          <p:cNvPr id="17" name="Picture 1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486825" y="998572"/>
            <a:ext cx="1154453" cy="1154453"/>
          </a:xfrm>
          <a:prstGeom prst="rect">
            <a:avLst/>
          </a:prstGeom>
        </p:spPr>
      </p:pic>
      <p:pic>
        <p:nvPicPr>
          <p:cNvPr id="19" name="Picture 1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641278" y="1209487"/>
            <a:ext cx="2008579" cy="666083"/>
          </a:xfrm>
          <a:prstGeom prst="rect">
            <a:avLst/>
          </a:prstGeom>
        </p:spPr>
      </p:pic>
      <p:pic>
        <p:nvPicPr>
          <p:cNvPr id="20" name="Picture 1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813374" y="1986747"/>
            <a:ext cx="1841268" cy="645049"/>
          </a:xfrm>
          <a:prstGeom prst="rect">
            <a:avLst/>
          </a:prstGeom>
        </p:spPr>
      </p:pic>
      <p:pic>
        <p:nvPicPr>
          <p:cNvPr id="21" name="Picture 20"/>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409054" y="3739981"/>
            <a:ext cx="1605315" cy="465541"/>
          </a:xfrm>
          <a:prstGeom prst="rect">
            <a:avLst/>
          </a:prstGeom>
        </p:spPr>
      </p:pic>
      <p:pic>
        <p:nvPicPr>
          <p:cNvPr id="22" name="Picture 2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377073" y="3785176"/>
            <a:ext cx="1955097" cy="420346"/>
          </a:xfrm>
          <a:prstGeom prst="rect">
            <a:avLst/>
          </a:prstGeom>
        </p:spPr>
      </p:pic>
      <p:pic>
        <p:nvPicPr>
          <p:cNvPr id="24" name="Picture 23"/>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664466" y="3406859"/>
            <a:ext cx="1976812" cy="856618"/>
          </a:xfrm>
          <a:prstGeom prst="rect">
            <a:avLst/>
          </a:prstGeom>
        </p:spPr>
      </p:pic>
      <p:pic>
        <p:nvPicPr>
          <p:cNvPr id="25" name="Picture 24"/>
          <p:cNvPicPr>
            <a:picLocks noChangeAspect="1"/>
          </p:cNvPicPr>
          <p:nvPr/>
        </p:nvPicPr>
        <p:blipFill>
          <a:blip r:embed="rId13"/>
          <a:stretch>
            <a:fillRect/>
          </a:stretch>
        </p:blipFill>
        <p:spPr>
          <a:xfrm>
            <a:off x="7132398" y="2537726"/>
            <a:ext cx="1125769" cy="706365"/>
          </a:xfrm>
          <a:prstGeom prst="rect">
            <a:avLst/>
          </a:prstGeom>
        </p:spPr>
      </p:pic>
      <p:pic>
        <p:nvPicPr>
          <p:cNvPr id="3" name="Picture 2" descr="Verisign.jp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130064" y="3214663"/>
            <a:ext cx="1128103" cy="1050636"/>
          </a:xfrm>
          <a:prstGeom prst="rect">
            <a:avLst/>
          </a:prstGeom>
        </p:spPr>
      </p:pic>
    </p:spTree>
    <p:extLst>
      <p:ext uri="{BB962C8B-B14F-4D97-AF65-F5344CB8AC3E}">
        <p14:creationId xmlns:p14="http://schemas.microsoft.com/office/powerpoint/2010/main" val="1042065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Most Likely You Use FreeBSD!</a:t>
            </a:r>
          </a:p>
        </p:txBody>
      </p:sp>
      <p:sp>
        <p:nvSpPr>
          <p:cNvPr id="6" name="Content Placeholder 5"/>
          <p:cNvSpPr>
            <a:spLocks noGrp="1"/>
          </p:cNvSpPr>
          <p:nvPr>
            <p:ph idx="1"/>
          </p:nvPr>
        </p:nvSpPr>
        <p:spPr/>
        <p:txBody>
          <a:bodyPr/>
          <a:lstStyle/>
          <a:p>
            <a:pPr fontAlgn="base"/>
            <a:r>
              <a:rPr lang="en-US" dirty="0"/>
              <a:t>iPhone or Apple computer</a:t>
            </a:r>
          </a:p>
          <a:p>
            <a:pPr fontAlgn="base"/>
            <a:r>
              <a:rPr lang="en-US" dirty="0"/>
              <a:t>Streaming Netflix</a:t>
            </a:r>
          </a:p>
          <a:p>
            <a:pPr fontAlgn="base"/>
            <a:r>
              <a:rPr lang="en-US" dirty="0"/>
              <a:t>Messaging someone over Facebook’s WhatsApp application</a:t>
            </a:r>
          </a:p>
          <a:p>
            <a:pPr fontAlgn="base"/>
            <a:r>
              <a:rPr lang="en-US" dirty="0"/>
              <a:t>Sony PlayStation 4</a:t>
            </a:r>
          </a:p>
          <a:p>
            <a:pPr fontAlgn="base"/>
            <a:r>
              <a:rPr lang="en-US" dirty="0"/>
              <a:t>Nintendo Switch</a:t>
            </a:r>
          </a:p>
          <a:p>
            <a:endParaRPr lang="en-US" dirty="0"/>
          </a:p>
        </p:txBody>
      </p:sp>
    </p:spTree>
    <p:extLst>
      <p:ext uri="{BB962C8B-B14F-4D97-AF65-F5344CB8AC3E}">
        <p14:creationId xmlns:p14="http://schemas.microsoft.com/office/powerpoint/2010/main" val="4286333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84D7-D0E2-4B42-96FD-1A3DF6021F35}"/>
              </a:ext>
            </a:extLst>
          </p:cNvPr>
          <p:cNvSpPr>
            <a:spLocks noGrp="1"/>
          </p:cNvSpPr>
          <p:nvPr>
            <p:ph type="title"/>
          </p:nvPr>
        </p:nvSpPr>
        <p:spPr/>
        <p:txBody>
          <a:bodyPr/>
          <a:lstStyle/>
          <a:p>
            <a:r>
              <a:rPr lang="en-US" dirty="0"/>
              <a:t>Why Use FreeBSD?</a:t>
            </a:r>
          </a:p>
        </p:txBody>
      </p:sp>
      <p:sp>
        <p:nvSpPr>
          <p:cNvPr id="3" name="Content Placeholder 2">
            <a:extLst>
              <a:ext uri="{FF2B5EF4-FFF2-40B4-BE49-F238E27FC236}">
                <a16:creationId xmlns:a16="http://schemas.microsoft.com/office/drawing/2014/main" id="{33AC57A8-B7B7-4E10-B9F5-42C62D5B0FAB}"/>
              </a:ext>
            </a:extLst>
          </p:cNvPr>
          <p:cNvSpPr>
            <a:spLocks noGrp="1"/>
          </p:cNvSpPr>
          <p:nvPr>
            <p:ph idx="1"/>
          </p:nvPr>
        </p:nvSpPr>
        <p:spPr/>
        <p:txBody>
          <a:bodyPr>
            <a:normAutofit lnSpcReduction="10000"/>
          </a:bodyPr>
          <a:lstStyle/>
          <a:p>
            <a:pPr marL="0" indent="0">
              <a:buNone/>
            </a:pPr>
            <a:r>
              <a:rPr lang="en-US" dirty="0"/>
              <a:t>Friendly and Approachable Community</a:t>
            </a:r>
          </a:p>
          <a:p>
            <a:pPr marL="0" indent="0">
              <a:buNone/>
            </a:pPr>
            <a:r>
              <a:rPr lang="en-US" dirty="0"/>
              <a:t>Excellent Documentation</a:t>
            </a:r>
          </a:p>
          <a:p>
            <a:pPr marL="0" indent="0">
              <a:buNone/>
            </a:pPr>
            <a:r>
              <a:rPr lang="en-US" dirty="0"/>
              <a:t>Good Tooling and Modern Compilers</a:t>
            </a:r>
          </a:p>
          <a:p>
            <a:pPr marL="0" indent="0">
              <a:buNone/>
            </a:pPr>
            <a:r>
              <a:rPr lang="en-US" dirty="0"/>
              <a:t>Consistent Development and Release Processes</a:t>
            </a:r>
          </a:p>
          <a:p>
            <a:pPr marL="0" indent="0">
              <a:buNone/>
            </a:pPr>
            <a:r>
              <a:rPr lang="en-US" dirty="0"/>
              <a:t>Wide Variety of Architectures Supported</a:t>
            </a:r>
          </a:p>
          <a:p>
            <a:pPr marL="0" indent="0">
              <a:buNone/>
            </a:pPr>
            <a:r>
              <a:rPr lang="en-US" dirty="0"/>
              <a:t>More control over your environment</a:t>
            </a:r>
          </a:p>
          <a:p>
            <a:pPr marL="0" indent="0">
              <a:buNone/>
            </a:pPr>
            <a:r>
              <a:rPr lang="en-US" dirty="0"/>
              <a:t>Secure</a:t>
            </a:r>
          </a:p>
          <a:p>
            <a:br>
              <a:rPr lang="en-US" dirty="0"/>
            </a:br>
            <a:endParaRPr lang="en-US" dirty="0"/>
          </a:p>
        </p:txBody>
      </p:sp>
    </p:spTree>
    <p:extLst>
      <p:ext uri="{BB962C8B-B14F-4D97-AF65-F5344CB8AC3E}">
        <p14:creationId xmlns:p14="http://schemas.microsoft.com/office/powerpoint/2010/main" val="924627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F7E4-3A28-4160-AE23-6543FDFD3768}"/>
              </a:ext>
            </a:extLst>
          </p:cNvPr>
          <p:cNvSpPr>
            <a:spLocks noGrp="1"/>
          </p:cNvSpPr>
          <p:nvPr>
            <p:ph type="title"/>
          </p:nvPr>
        </p:nvSpPr>
        <p:spPr>
          <a:xfrm>
            <a:off x="822960" y="0"/>
            <a:ext cx="7543800" cy="1024759"/>
          </a:xfrm>
        </p:spPr>
        <p:txBody>
          <a:bodyPr>
            <a:noAutofit/>
          </a:bodyPr>
          <a:lstStyle/>
          <a:p>
            <a:r>
              <a:rPr lang="en-US" sz="2800" b="1" dirty="0"/>
              <a:t>Why use FreeBSD instead of  Windows or MacOS?</a:t>
            </a:r>
            <a:br>
              <a:rPr lang="en-US" sz="2800" dirty="0"/>
            </a:br>
            <a:endParaRPr lang="en-US" sz="2800" dirty="0"/>
          </a:p>
        </p:txBody>
      </p:sp>
      <p:sp>
        <p:nvSpPr>
          <p:cNvPr id="3" name="Content Placeholder 2">
            <a:extLst>
              <a:ext uri="{FF2B5EF4-FFF2-40B4-BE49-F238E27FC236}">
                <a16:creationId xmlns:a16="http://schemas.microsoft.com/office/drawing/2014/main" id="{2B128883-7AB5-4862-8E8D-FD6D7A05B6D7}"/>
              </a:ext>
            </a:extLst>
          </p:cNvPr>
          <p:cNvSpPr>
            <a:spLocks noGrp="1"/>
          </p:cNvSpPr>
          <p:nvPr>
            <p:ph idx="1"/>
          </p:nvPr>
        </p:nvSpPr>
        <p:spPr/>
        <p:txBody>
          <a:bodyPr>
            <a:normAutofit fontScale="85000" lnSpcReduction="10000"/>
          </a:bodyPr>
          <a:lstStyle/>
          <a:p>
            <a:pPr fontAlgn="base"/>
            <a:r>
              <a:rPr lang="en-US" dirty="0"/>
              <a:t>FreeBSD has sane configuration that you can wrap your head around</a:t>
            </a:r>
          </a:p>
          <a:p>
            <a:pPr fontAlgn="base"/>
            <a:r>
              <a:rPr lang="en-US" dirty="0"/>
              <a:t>Text based configuration can be checked into version control software to make sense of changes over time</a:t>
            </a:r>
          </a:p>
          <a:p>
            <a:pPr fontAlgn="base"/>
            <a:r>
              <a:rPr lang="en-US" dirty="0"/>
              <a:t>Set up once, run for a long time</a:t>
            </a:r>
          </a:p>
          <a:p>
            <a:pPr fontAlgn="base"/>
            <a:r>
              <a:rPr lang="en-US" dirty="0"/>
              <a:t>Know what changes are being made to your system and being able to control when those changes are made is a huge advantage of FreeBSD</a:t>
            </a:r>
          </a:p>
          <a:p>
            <a:pPr fontAlgn="base"/>
            <a:r>
              <a:rPr lang="en-US" dirty="0"/>
              <a:t>Windows &amp; MacOS have plenty of automatic configuration that can get messed up and leave you scratching your head. Usually the best solution is to abandon figuring out why something is not working and simply wiping and reinstalling the system will make it work again. </a:t>
            </a:r>
          </a:p>
          <a:p>
            <a:pPr fontAlgn="base"/>
            <a:r>
              <a:rPr lang="en-US" dirty="0"/>
              <a:t>Can run on different processors, not locked into a particular platform.</a:t>
            </a:r>
          </a:p>
          <a:p>
            <a:pPr fontAlgn="base"/>
            <a:r>
              <a:rPr lang="en-US" dirty="0"/>
              <a:t>Build / compile your own binaries so you can customize software for particular needs</a:t>
            </a:r>
          </a:p>
          <a:p>
            <a:endParaRPr lang="en-US" dirty="0"/>
          </a:p>
        </p:txBody>
      </p:sp>
    </p:spTree>
    <p:extLst>
      <p:ext uri="{BB962C8B-B14F-4D97-AF65-F5344CB8AC3E}">
        <p14:creationId xmlns:p14="http://schemas.microsoft.com/office/powerpoint/2010/main" val="1748932757"/>
      </p:ext>
    </p:extLst>
  </p:cSld>
  <p:clrMapOvr>
    <a:masterClrMapping/>
  </p:clrMapOvr>
</p:sld>
</file>

<file path=ppt/theme/theme1.xml><?xml version="1.0" encoding="utf-8"?>
<a:theme xmlns:a="http://schemas.openxmlformats.org/drawingml/2006/main" name="FreeBSDFoundation">
  <a:themeElements>
    <a:clrScheme name="FreeBSDFoundation 1">
      <a:dk1>
        <a:srgbClr val="000000"/>
      </a:dk1>
      <a:lt1>
        <a:srgbClr val="FFFFFF"/>
      </a:lt1>
      <a:dk2>
        <a:srgbClr val="323232"/>
      </a:dk2>
      <a:lt2>
        <a:srgbClr val="E5C243"/>
      </a:lt2>
      <a:accent1>
        <a:srgbClr val="FF2602"/>
      </a:accent1>
      <a:accent2>
        <a:srgbClr val="C01C01"/>
      </a:accent2>
      <a:accent3>
        <a:srgbClr val="E19825"/>
      </a:accent3>
      <a:accent4>
        <a:srgbClr val="B19C7D"/>
      </a:accent4>
      <a:accent5>
        <a:srgbClr val="7F5F52"/>
      </a:accent5>
      <a:accent6>
        <a:srgbClr val="B27D49"/>
      </a:accent6>
      <a:hlink>
        <a:srgbClr val="6B9F25"/>
      </a:hlink>
      <a:folHlink>
        <a:srgbClr val="B26B02"/>
      </a:folHlink>
    </a:clrScheme>
    <a:fontScheme name="Gill Sans M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FreeBSDFoundation" id="{7A57A405-F67A-8C4A-969C-4FE43956E1DF}" vid="{F50254DD-EAD6-E044-9BA6-27263CE2B76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FreeBSDFoundation</Template>
  <TotalTime>30372</TotalTime>
  <Words>2704</Words>
  <Application>Microsoft Office PowerPoint</Application>
  <PresentationFormat>On-screen Show (16:9)</PresentationFormat>
  <Paragraphs>302</Paragraphs>
  <Slides>37</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微软雅黑</vt:lpstr>
      <vt:lpstr>华文中宋</vt:lpstr>
      <vt:lpstr>Arial</vt:lpstr>
      <vt:lpstr>Calibri</vt:lpstr>
      <vt:lpstr>Gill Sans MT</vt:lpstr>
      <vt:lpstr>FreeBSDFoundation</vt:lpstr>
      <vt:lpstr>FreeBSD Bootcamp 101.0</vt:lpstr>
      <vt:lpstr>Welcome!</vt:lpstr>
      <vt:lpstr>Outline of Workshop</vt:lpstr>
      <vt:lpstr>The FreeBSD World</vt:lpstr>
      <vt:lpstr>What is FreeBSD?</vt:lpstr>
      <vt:lpstr>Who Uses FreeBSD</vt:lpstr>
      <vt:lpstr>Most Likely You Use FreeBSD!</vt:lpstr>
      <vt:lpstr>Why Use FreeBSD?</vt:lpstr>
      <vt:lpstr>Why use FreeBSD instead of  Windows or MacOS? </vt:lpstr>
      <vt:lpstr>Why Companies Use FreeBSD?</vt:lpstr>
      <vt:lpstr>Where FreeBSD Stands Out</vt:lpstr>
      <vt:lpstr>Why Contribute to an Open Source Project</vt:lpstr>
      <vt:lpstr>How You Can Contribute To FreeBSD</vt:lpstr>
      <vt:lpstr>Let’s Get Started!</vt:lpstr>
      <vt:lpstr>Selecting Correct FreeBSD Image</vt:lpstr>
      <vt:lpstr>Configuring VirtualBox</vt:lpstr>
      <vt:lpstr>Installing FreeBSD</vt:lpstr>
      <vt:lpstr>bsdinstall Setup</vt:lpstr>
      <vt:lpstr>bsdinstall Setup Cont.</vt:lpstr>
      <vt:lpstr>FreeBSD Post-Installation</vt:lpstr>
      <vt:lpstr>FreeBSD Post-Installation</vt:lpstr>
      <vt:lpstr>FreeBSD Post-Installation</vt:lpstr>
      <vt:lpstr>FreeBSD Post-Installation</vt:lpstr>
      <vt:lpstr>Saving Your Configuration</vt:lpstr>
      <vt:lpstr>Final Steps</vt:lpstr>
      <vt:lpstr>Install Other Software</vt:lpstr>
      <vt:lpstr>GUI (Desktop) Prep</vt:lpstr>
      <vt:lpstr>Just a Few More Steps</vt:lpstr>
      <vt:lpstr>Set up Command History</vt:lpstr>
      <vt:lpstr>Install a GUI</vt:lpstr>
      <vt:lpstr>Changing Time Format in Lumina</vt:lpstr>
      <vt:lpstr>Set up a Media Server</vt:lpstr>
      <vt:lpstr>Set up Firefox</vt:lpstr>
      <vt:lpstr>Install libreoffice and Add Media Libraries</vt:lpstr>
      <vt:lpstr>Useful Commands</vt:lpstr>
      <vt:lpstr>Learn more about FreeBSD</vt:lpstr>
      <vt:lpstr>Closing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Neville-Neil</dc:creator>
  <cp:lastModifiedBy>Deb Goodkin</cp:lastModifiedBy>
  <cp:revision>156</cp:revision>
  <cp:lastPrinted>2018-04-24T02:25:14Z</cp:lastPrinted>
  <dcterms:created xsi:type="dcterms:W3CDTF">2016-11-21T22:39:02Z</dcterms:created>
  <dcterms:modified xsi:type="dcterms:W3CDTF">2018-06-13T23:01:17Z</dcterms:modified>
</cp:coreProperties>
</file>